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Poppins"/>
      <p:regular r:id="rId22"/>
      <p:bold r:id="rId23"/>
      <p:italic r:id="rId24"/>
      <p:boldItalic r:id="rId25"/>
    </p:embeddedFont>
    <p:embeddedFont>
      <p:font typeface="Poppins Medium"/>
      <p:regular r:id="rId26"/>
      <p:bold r:id="rId27"/>
      <p:italic r:id="rId28"/>
      <p:boldItalic r:id="rId29"/>
    </p:embeddedFont>
    <p:embeddedFont>
      <p:font typeface="Work Sans"/>
      <p:regular r:id="rId30"/>
      <p:bold r:id="rId31"/>
      <p:italic r:id="rId32"/>
      <p:boldItalic r:id="rId33"/>
    </p:embeddedFont>
    <p:embeddedFont>
      <p:font typeface="Helvetica Neue"/>
      <p:regular r:id="rId34"/>
      <p:bold r:id="rId35"/>
      <p:italic r:id="rId36"/>
      <p:boldItalic r:id="rId37"/>
    </p:embeddedFont>
    <p:embeddedFont>
      <p:font typeface="Helvetica Neue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Light-italic.fntdata"/><Relationship Id="rId20" Type="http://schemas.openxmlformats.org/officeDocument/2006/relationships/slide" Target="slides/slide14.xml"/><Relationship Id="rId41" Type="http://schemas.openxmlformats.org/officeDocument/2006/relationships/font" Target="fonts/HelveticaNeueLight-boldItalic.fntdata"/><Relationship Id="rId22" Type="http://schemas.openxmlformats.org/officeDocument/2006/relationships/font" Target="fonts/Poppins-regular.fntdata"/><Relationship Id="rId21" Type="http://schemas.openxmlformats.org/officeDocument/2006/relationships/slide" Target="slides/slide15.xml"/><Relationship Id="rId24" Type="http://schemas.openxmlformats.org/officeDocument/2006/relationships/font" Target="fonts/Poppins-italic.fntdata"/><Relationship Id="rId23" Type="http://schemas.openxmlformats.org/officeDocument/2006/relationships/font" Target="fonts/Poppi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Medium-regular.fntdata"/><Relationship Id="rId25" Type="http://schemas.openxmlformats.org/officeDocument/2006/relationships/font" Target="fonts/Poppins-boldItalic.fntdata"/><Relationship Id="rId28" Type="http://schemas.openxmlformats.org/officeDocument/2006/relationships/font" Target="fonts/PoppinsMedium-italic.fntdata"/><Relationship Id="rId27" Type="http://schemas.openxmlformats.org/officeDocument/2006/relationships/font" Target="fonts/Poppins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Medium-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WorkSans-bold.fntdata"/><Relationship Id="rId30" Type="http://schemas.openxmlformats.org/officeDocument/2006/relationships/font" Target="fonts/WorkSans-regular.fntdata"/><Relationship Id="rId11" Type="http://schemas.openxmlformats.org/officeDocument/2006/relationships/slide" Target="slides/slide5.xml"/><Relationship Id="rId33" Type="http://schemas.openxmlformats.org/officeDocument/2006/relationships/font" Target="fonts/WorkSans-boldItalic.fntdata"/><Relationship Id="rId10" Type="http://schemas.openxmlformats.org/officeDocument/2006/relationships/slide" Target="slides/slide4.xml"/><Relationship Id="rId32" Type="http://schemas.openxmlformats.org/officeDocument/2006/relationships/font" Target="fonts/WorkSans-italic.fntdata"/><Relationship Id="rId13" Type="http://schemas.openxmlformats.org/officeDocument/2006/relationships/slide" Target="slides/slide7.xml"/><Relationship Id="rId35" Type="http://schemas.openxmlformats.org/officeDocument/2006/relationships/font" Target="fonts/HelveticaNeue-bold.fntdata"/><Relationship Id="rId12" Type="http://schemas.openxmlformats.org/officeDocument/2006/relationships/slide" Target="slides/slide6.xml"/><Relationship Id="rId34" Type="http://schemas.openxmlformats.org/officeDocument/2006/relationships/font" Target="fonts/HelveticaNeue-regular.fntdata"/><Relationship Id="rId15" Type="http://schemas.openxmlformats.org/officeDocument/2006/relationships/slide" Target="slides/slide9.xml"/><Relationship Id="rId37" Type="http://schemas.openxmlformats.org/officeDocument/2006/relationships/font" Target="fonts/HelveticaNeue-boldItalic.fntdata"/><Relationship Id="rId14" Type="http://schemas.openxmlformats.org/officeDocument/2006/relationships/slide" Target="slides/slide8.xml"/><Relationship Id="rId36" Type="http://schemas.openxmlformats.org/officeDocument/2006/relationships/font" Target="fonts/HelveticaNeue-italic.fntdata"/><Relationship Id="rId17" Type="http://schemas.openxmlformats.org/officeDocument/2006/relationships/slide" Target="slides/slide11.xml"/><Relationship Id="rId39" Type="http://schemas.openxmlformats.org/officeDocument/2006/relationships/font" Target="fonts/HelveticaNeueLight-bold.fntdata"/><Relationship Id="rId16" Type="http://schemas.openxmlformats.org/officeDocument/2006/relationships/slide" Target="slides/slide10.xml"/><Relationship Id="rId38" Type="http://schemas.openxmlformats.org/officeDocument/2006/relationships/font" Target="fonts/HelveticaNeueLigh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neyunder30.com/best-salary-information-websit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lassdoor.com/blog/words-phrases-to-use-salary-negotiation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neyunder30.com/best-salary-information-website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b994a55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994a55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9f41b0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9f41b0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7c190a0d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7c190a0d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br>
              <a:rPr lang="en"/>
            </a:br>
            <a:br>
              <a:rPr lang="en"/>
            </a:br>
            <a:r>
              <a:rPr lang="en"/>
              <a:t>More salary websites: </a:t>
            </a:r>
            <a:r>
              <a:rPr lang="en" u="sng">
                <a:solidFill>
                  <a:schemeClr val="hlink"/>
                </a:solidFill>
                <a:hlinkClick r:id="rId2"/>
              </a:rPr>
              <a:t>https://www.moneyunder30.com/best-salary-information-websites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7c190a0d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7c190a0d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6c02e48f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6c02e48f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See an discuss an example on how to negotiate the salary.</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398cafb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398cafb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See an discuss an example on how to negotiate the salary.</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5b994a556c_0_1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5b994a556c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7c2c07ac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7c2c07ac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Font typeface="Poppins"/>
              <a:buChar char="●"/>
            </a:pPr>
            <a:r>
              <a:rPr lang="en" sz="1400">
                <a:solidFill>
                  <a:srgbClr val="595959"/>
                </a:solidFill>
                <a:latin typeface="Poppins"/>
                <a:ea typeface="Poppins"/>
                <a:cs typeface="Poppins"/>
                <a:sym typeface="Poppins"/>
              </a:rPr>
              <a:t>Salary negotiation happens </a:t>
            </a:r>
            <a:r>
              <a:rPr b="1" lang="en" sz="1400">
                <a:solidFill>
                  <a:srgbClr val="595959"/>
                </a:solidFill>
                <a:latin typeface="Poppins"/>
                <a:ea typeface="Poppins"/>
                <a:cs typeface="Poppins"/>
                <a:sym typeface="Poppins"/>
              </a:rPr>
              <a:t>after extending an offer</a:t>
            </a:r>
            <a:br>
              <a:rPr lang="en" sz="1400">
                <a:solidFill>
                  <a:srgbClr val="595959"/>
                </a:solidFill>
                <a:latin typeface="Poppins"/>
                <a:ea typeface="Poppins"/>
                <a:cs typeface="Poppins"/>
                <a:sym typeface="Poppins"/>
              </a:rPr>
            </a:br>
            <a:r>
              <a:rPr lang="en" sz="1400">
                <a:solidFill>
                  <a:srgbClr val="595959"/>
                </a:solidFill>
                <a:latin typeface="Poppins"/>
                <a:ea typeface="Poppins"/>
                <a:cs typeface="Poppins"/>
                <a:sym typeface="Poppins"/>
              </a:rPr>
              <a:t>(the very last stage of the interview process when they are sure they WANT you on the team)</a:t>
            </a:r>
            <a:br>
              <a:rPr lang="en" sz="1400">
                <a:solidFill>
                  <a:srgbClr val="595959"/>
                </a:solidFill>
                <a:latin typeface="Poppins"/>
                <a:ea typeface="Poppins"/>
                <a:cs typeface="Poppins"/>
                <a:sym typeface="Poppins"/>
              </a:rPr>
            </a:br>
            <a:endParaRPr sz="1400">
              <a:solidFill>
                <a:srgbClr val="595959"/>
              </a:solidFill>
              <a:latin typeface="Poppins"/>
              <a:ea typeface="Poppins"/>
              <a:cs typeface="Poppins"/>
              <a:sym typeface="Poppins"/>
            </a:endParaRPr>
          </a:p>
          <a:p>
            <a:pPr indent="-317500" lvl="0" marL="457200" rtl="0" algn="l">
              <a:lnSpc>
                <a:spcPct val="115000"/>
              </a:lnSpc>
              <a:spcBef>
                <a:spcPts val="0"/>
              </a:spcBef>
              <a:spcAft>
                <a:spcPts val="0"/>
              </a:spcAft>
              <a:buClr>
                <a:srgbClr val="595959"/>
              </a:buClr>
              <a:buSzPts val="1400"/>
              <a:buFont typeface="Poppins"/>
              <a:buChar char="●"/>
            </a:pPr>
            <a:r>
              <a:rPr b="1" lang="en" sz="1400">
                <a:solidFill>
                  <a:srgbClr val="595959"/>
                </a:solidFill>
                <a:latin typeface="Poppins"/>
                <a:ea typeface="Poppins"/>
                <a:cs typeface="Poppins"/>
                <a:sym typeface="Poppins"/>
              </a:rPr>
              <a:t>Conversations about the salary range might appear earlier in the interview process</a:t>
            </a:r>
            <a:r>
              <a:rPr lang="en" sz="1400">
                <a:solidFill>
                  <a:srgbClr val="595959"/>
                </a:solidFill>
                <a:latin typeface="Poppins"/>
                <a:ea typeface="Poppins"/>
                <a:cs typeface="Poppins"/>
                <a:sym typeface="Poppins"/>
              </a:rPr>
              <a:t>, so you need to be prepared to talk about your range </a:t>
            </a:r>
            <a:br>
              <a:rPr b="1" lang="en" sz="1400">
                <a:solidFill>
                  <a:srgbClr val="595959"/>
                </a:solidFill>
                <a:latin typeface="Poppins"/>
                <a:ea typeface="Poppins"/>
                <a:cs typeface="Poppins"/>
                <a:sym typeface="Poppins"/>
              </a:rPr>
            </a:br>
            <a:endParaRPr b="1" sz="1400">
              <a:solidFill>
                <a:srgbClr val="595959"/>
              </a:solidFill>
              <a:latin typeface="Poppins"/>
              <a:ea typeface="Poppins"/>
              <a:cs typeface="Poppins"/>
              <a:sym typeface="Poppins"/>
            </a:endParaRPr>
          </a:p>
          <a:p>
            <a:pPr indent="-298450" lvl="0" marL="457200" rtl="0" algn="l">
              <a:spcBef>
                <a:spcPts val="0"/>
              </a:spcBef>
              <a:spcAft>
                <a:spcPts val="0"/>
              </a:spcAft>
              <a:buClr>
                <a:schemeClr val="dk1"/>
              </a:buClr>
              <a:buSzPts val="1100"/>
              <a:buChar char="●"/>
            </a:pPr>
            <a:r>
              <a:rPr b="1" lang="en" sz="1400">
                <a:solidFill>
                  <a:srgbClr val="666666"/>
                </a:solidFill>
                <a:latin typeface="Poppins"/>
                <a:ea typeface="Poppins"/>
                <a:cs typeface="Poppins"/>
                <a:sym typeface="Poppins"/>
              </a:rPr>
              <a:t>Negotiation is just a conversation to align on your and employers needs. </a:t>
            </a:r>
            <a:r>
              <a:rPr lang="en" sz="1400">
                <a:solidFill>
                  <a:srgbClr val="666666"/>
                </a:solidFill>
                <a:latin typeface="Poppins"/>
                <a:ea typeface="Poppins"/>
                <a:cs typeface="Poppins"/>
                <a:sym typeface="Poppins"/>
              </a:rPr>
              <a:t>It is a normal part of the process. It will give you credibility and make it easy for the recruiter or hiring manager to see your point.</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7c2c07ac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7c2c07ac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rgbClr val="595959"/>
                </a:solidFill>
                <a:latin typeface="Poppins"/>
                <a:ea typeface="Poppins"/>
                <a:cs typeface="Poppins"/>
                <a:sym typeface="Poppins"/>
              </a:rPr>
              <a:t>4.  Salary negotiation can differ depending on the market and country you are searching for a job.</a:t>
            </a:r>
            <a:endParaRPr b="1" sz="1400">
              <a:solidFill>
                <a:srgbClr val="595959"/>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 sz="1400">
                <a:solidFill>
                  <a:srgbClr val="595959"/>
                </a:solidFill>
                <a:latin typeface="Poppins"/>
                <a:ea typeface="Poppins"/>
                <a:cs typeface="Poppins"/>
                <a:sym typeface="Poppins"/>
              </a:rPr>
              <a:t>E.g. Germany vs France</a:t>
            </a:r>
            <a:endParaRPr sz="1400">
              <a:solidFill>
                <a:srgbClr val="595959"/>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 sz="1400">
                <a:solidFill>
                  <a:srgbClr val="595959"/>
                </a:solidFill>
                <a:latin typeface="Poppins"/>
                <a:ea typeface="Poppins"/>
                <a:cs typeface="Poppins"/>
                <a:sym typeface="Poppins"/>
              </a:rPr>
              <a:t>There are countries with public salaries (UK). </a:t>
            </a:r>
            <a:br>
              <a:rPr lang="en" sz="1400">
                <a:solidFill>
                  <a:srgbClr val="595959"/>
                </a:solidFill>
                <a:latin typeface="Poppins"/>
                <a:ea typeface="Poppins"/>
                <a:cs typeface="Poppins"/>
                <a:sym typeface="Poppins"/>
              </a:rPr>
            </a:br>
            <a:r>
              <a:rPr lang="en" sz="1400">
                <a:solidFill>
                  <a:srgbClr val="595959"/>
                </a:solidFill>
                <a:latin typeface="Poppins"/>
                <a:ea typeface="Poppins"/>
                <a:cs typeface="Poppins"/>
                <a:sym typeface="Poppins"/>
              </a:rPr>
              <a:t>It makes the deal easier.</a:t>
            </a:r>
            <a:endParaRPr sz="1400">
              <a:solidFill>
                <a:srgbClr val="595959"/>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b="1" sz="1400">
              <a:solidFill>
                <a:srgbClr val="595959"/>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b="1" lang="en" sz="1400">
                <a:solidFill>
                  <a:srgbClr val="595959"/>
                </a:solidFill>
                <a:latin typeface="Poppins"/>
                <a:ea typeface="Poppins"/>
                <a:cs typeface="Poppins"/>
                <a:sym typeface="Poppins"/>
              </a:rPr>
              <a:t>5. You have less flexibility to negotiate as a junior or in your very first job. </a:t>
            </a:r>
            <a:br>
              <a:rPr b="1" lang="en" sz="1400">
                <a:solidFill>
                  <a:srgbClr val="595959"/>
                </a:solidFill>
                <a:latin typeface="Poppins"/>
                <a:ea typeface="Poppins"/>
                <a:cs typeface="Poppins"/>
                <a:sym typeface="Poppins"/>
              </a:rPr>
            </a:br>
            <a:r>
              <a:rPr lang="en" sz="1400">
                <a:solidFill>
                  <a:srgbClr val="595959"/>
                </a:solidFill>
                <a:latin typeface="Poppins"/>
                <a:ea typeface="Poppins"/>
                <a:cs typeface="Poppins"/>
                <a:sym typeface="Poppins"/>
              </a:rPr>
              <a:t>But you need to be aware to not get underpaid.</a:t>
            </a:r>
            <a:endParaRPr sz="1400">
              <a:solidFill>
                <a:srgbClr val="595959"/>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b="1" sz="1400">
              <a:solidFill>
                <a:srgbClr val="595959"/>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b="1" lang="en" sz="1400">
                <a:solidFill>
                  <a:srgbClr val="595959"/>
                </a:solidFill>
                <a:latin typeface="Poppins"/>
                <a:ea typeface="Poppins"/>
                <a:cs typeface="Poppins"/>
                <a:sym typeface="Poppins"/>
              </a:rPr>
              <a:t>6. ALWAYS negotiate in person </a:t>
            </a:r>
            <a:r>
              <a:rPr lang="en" sz="1400">
                <a:solidFill>
                  <a:srgbClr val="595959"/>
                </a:solidFill>
                <a:latin typeface="Poppins"/>
                <a:ea typeface="Poppins"/>
                <a:cs typeface="Poppins"/>
                <a:sym typeface="Poppins"/>
              </a:rPr>
              <a:t>(not via written way) but have the offer in a written way. (as a proof).</a:t>
            </a:r>
            <a:endParaRPr b="1" sz="1400">
              <a:solidFill>
                <a:srgbClr val="595959"/>
              </a:solidFill>
              <a:latin typeface="Poppins"/>
              <a:ea typeface="Poppins"/>
              <a:cs typeface="Poppins"/>
              <a:sym typeface="Poppi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45c50223c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45c50223c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400">
              <a:solidFill>
                <a:srgbClr val="595959"/>
              </a:solidFill>
              <a:latin typeface="Poppins"/>
              <a:ea typeface="Poppins"/>
              <a:cs typeface="Poppins"/>
              <a:sym typeface="Poppi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6c02e48f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6c02e48f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Extra resources: </a:t>
            </a:r>
            <a:r>
              <a:rPr lang="en" sz="1400" u="sng">
                <a:solidFill>
                  <a:schemeClr val="hlink"/>
                </a:solidFill>
                <a:hlinkClick r:id="rId2"/>
              </a:rPr>
              <a:t>https://www.glassdoor.com/blog/words-phrases-to-use-salary-negotiations/</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5c50223c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45c50223c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400">
              <a:solidFill>
                <a:srgbClr val="595959"/>
              </a:solidFill>
              <a:latin typeface="Poppins"/>
              <a:ea typeface="Poppins"/>
              <a:cs typeface="Poppins"/>
              <a:sym typeface="Poppi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45c50223c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45c50223c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400">
              <a:solidFill>
                <a:srgbClr val="595959"/>
              </a:solidFill>
              <a:latin typeface="Poppins"/>
              <a:ea typeface="Poppins"/>
              <a:cs typeface="Poppins"/>
              <a:sym typeface="Poppi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7c2c07ac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7c2c07ac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be6b0798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be6b0798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r>
              <a:rPr lang="en" sz="1400">
                <a:solidFill>
                  <a:schemeClr val="dk1"/>
                </a:solidFill>
              </a:rPr>
              <a:t>| Glassdoor, Fairy God Boss , Career Bliss, The Job Crowd (UK), Comparably, Kununu (GER)</a:t>
            </a:r>
            <a:br>
              <a:rPr lang="en"/>
            </a:br>
            <a:br>
              <a:rPr lang="en"/>
            </a:br>
            <a:r>
              <a:rPr lang="en"/>
              <a:t>More salary websites: </a:t>
            </a:r>
            <a:r>
              <a:rPr lang="en" u="sng">
                <a:solidFill>
                  <a:schemeClr val="hlink"/>
                </a:solidFill>
                <a:hlinkClick r:id="rId2"/>
              </a:rPr>
              <a:t>https://www.moneyunder30.com/best-salary-information-websites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e" type="tx">
  <p:cSld name="TITLE_AND_BODY">
    <p:spTree>
      <p:nvGrpSpPr>
        <p:cNvPr id="58" name="Shape 58"/>
        <p:cNvGrpSpPr/>
        <p:nvPr/>
      </p:nvGrpSpPr>
      <p:grpSpPr>
        <a:xfrm>
          <a:off x="0" y="0"/>
          <a:ext cx="0" cy="0"/>
          <a:chOff x="0" y="0"/>
          <a:chExt cx="0" cy="0"/>
        </a:xfrm>
      </p:grpSpPr>
      <p:sp>
        <p:nvSpPr>
          <p:cNvPr id="59" name="Google Shape;59;p15"/>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0" name="Google Shape;60;p15"/>
          <p:cNvSpPr txBox="1"/>
          <p:nvPr>
            <p:ph type="title"/>
          </p:nvPr>
        </p:nvSpPr>
        <p:spPr>
          <a:xfrm>
            <a:off x="238125" y="3567113"/>
            <a:ext cx="8667600" cy="7524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1" name="Google Shape;61;p15"/>
          <p:cNvSpPr txBox="1"/>
          <p:nvPr>
            <p:ph idx="1" type="body"/>
          </p:nvPr>
        </p:nvSpPr>
        <p:spPr>
          <a:xfrm>
            <a:off x="238125" y="4291013"/>
            <a:ext cx="86676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2" name="Google Shape;62;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Centré">
  <p:cSld name="Titre - Centré">
    <p:spTree>
      <p:nvGrpSpPr>
        <p:cNvPr id="63" name="Shape 63"/>
        <p:cNvGrpSpPr/>
        <p:nvPr/>
      </p:nvGrpSpPr>
      <p:grpSpPr>
        <a:xfrm>
          <a:off x="0" y="0"/>
          <a:ext cx="0" cy="0"/>
          <a:chOff x="0" y="0"/>
          <a:chExt cx="0" cy="0"/>
        </a:xfrm>
      </p:grpSpPr>
      <p:sp>
        <p:nvSpPr>
          <p:cNvPr id="64" name="Google Shape;64;p16"/>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5" name="Google Shape;65;p1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e">
  <p:cSld name="Photo - Verticale">
    <p:spTree>
      <p:nvGrpSpPr>
        <p:cNvPr id="66" name="Shape 66"/>
        <p:cNvGrpSpPr/>
        <p:nvPr/>
      </p:nvGrpSpPr>
      <p:grpSpPr>
        <a:xfrm>
          <a:off x="0" y="0"/>
          <a:ext cx="0" cy="0"/>
          <a:chOff x="0" y="0"/>
          <a:chExt cx="0" cy="0"/>
        </a:xfrm>
      </p:grpSpPr>
      <p:sp>
        <p:nvSpPr>
          <p:cNvPr id="67" name="Google Shape;67;p17"/>
          <p:cNvSpPr/>
          <p:nvPr>
            <p:ph idx="2" type="pic"/>
          </p:nvPr>
        </p:nvSpPr>
        <p:spPr>
          <a:xfrm>
            <a:off x="4937242"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68" name="Google Shape;68;p17"/>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69" name="Google Shape;69;p17"/>
          <p:cNvSpPr txBox="1"/>
          <p:nvPr>
            <p:ph idx="1" type="body"/>
          </p:nvPr>
        </p:nvSpPr>
        <p:spPr>
          <a:xfrm>
            <a:off x="619125" y="2447925"/>
            <a:ext cx="3833700" cy="21480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0" name="Google Shape;70;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 Haut">
  <p:cSld name="Titre - Haut">
    <p:spTree>
      <p:nvGrpSpPr>
        <p:cNvPr id="71" name="Shape 71"/>
        <p:cNvGrpSpPr/>
        <p:nvPr/>
      </p:nvGrpSpPr>
      <p:grpSpPr>
        <a:xfrm>
          <a:off x="0" y="0"/>
          <a:ext cx="0" cy="0"/>
          <a:chOff x="0" y="0"/>
          <a:chExt cx="0" cy="0"/>
        </a:xfrm>
      </p:grpSpPr>
      <p:sp>
        <p:nvSpPr>
          <p:cNvPr id="72" name="Google Shape;72;p18"/>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3" name="Google Shape;73;p1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puces">
  <p:cSld name="Titre et puces">
    <p:spTree>
      <p:nvGrpSpPr>
        <p:cNvPr id="74" name="Shape 74"/>
        <p:cNvGrpSpPr/>
        <p:nvPr/>
      </p:nvGrpSpPr>
      <p:grpSpPr>
        <a:xfrm>
          <a:off x="0" y="0"/>
          <a:ext cx="0" cy="0"/>
          <a:chOff x="0" y="0"/>
          <a:chExt cx="0" cy="0"/>
        </a:xfrm>
      </p:grpSpPr>
      <p:sp>
        <p:nvSpPr>
          <p:cNvPr id="75" name="Google Shape;75;p19"/>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6" name="Google Shape;76;p19"/>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7" name="Google Shape;77;p1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puces et photo">
  <p:cSld name="Titre, puces et photo">
    <p:spTree>
      <p:nvGrpSpPr>
        <p:cNvPr id="78" name="Shape 78"/>
        <p:cNvGrpSpPr/>
        <p:nvPr/>
      </p:nvGrpSpPr>
      <p:grpSpPr>
        <a:xfrm>
          <a:off x="0" y="0"/>
          <a:ext cx="0" cy="0"/>
          <a:chOff x="0" y="0"/>
          <a:chExt cx="0" cy="0"/>
        </a:xfrm>
      </p:grpSpPr>
      <p:sp>
        <p:nvSpPr>
          <p:cNvPr id="79" name="Google Shape;79;p20"/>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0" name="Google Shape;80;p2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1" name="Google Shape;81;p20"/>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2" name="Google Shape;82;p2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ces">
  <p:cSld name="Puces">
    <p:spTree>
      <p:nvGrpSpPr>
        <p:cNvPr id="83" name="Shape 83"/>
        <p:cNvGrpSpPr/>
        <p:nvPr/>
      </p:nvGrpSpPr>
      <p:grpSpPr>
        <a:xfrm>
          <a:off x="0" y="0"/>
          <a:ext cx="0" cy="0"/>
          <a:chOff x="0" y="0"/>
          <a:chExt cx="0" cy="0"/>
        </a:xfrm>
      </p:grpSpPr>
      <p:sp>
        <p:nvSpPr>
          <p:cNvPr id="84" name="Google Shape;84;p21"/>
          <p:cNvSpPr txBox="1"/>
          <p:nvPr>
            <p:ph idx="1" type="body"/>
          </p:nvPr>
        </p:nvSpPr>
        <p:spPr>
          <a:xfrm>
            <a:off x="633413" y="666750"/>
            <a:ext cx="7877100" cy="3810000"/>
          </a:xfrm>
          <a:prstGeom prst="rect">
            <a:avLst/>
          </a:prstGeom>
          <a:noFill/>
          <a:ln>
            <a:noFill/>
          </a:ln>
        </p:spPr>
        <p:txBody>
          <a:bodyPr anchorCtr="0" anchor="ctr" bIns="19050" lIns="19050" spcFirstLastPara="1" rIns="19050" wrap="square" tIns="19050">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5" name="Google Shape;85;p2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hotos">
  <p:cSld name="3 photos">
    <p:spTree>
      <p:nvGrpSpPr>
        <p:cNvPr id="86" name="Shape 86"/>
        <p:cNvGrpSpPr/>
        <p:nvPr/>
      </p:nvGrpSpPr>
      <p:grpSpPr>
        <a:xfrm>
          <a:off x="0" y="0"/>
          <a:ext cx="0" cy="0"/>
          <a:chOff x="0" y="0"/>
          <a:chExt cx="0" cy="0"/>
        </a:xfrm>
      </p:grpSpPr>
      <p:sp>
        <p:nvSpPr>
          <p:cNvPr id="87" name="Google Shape;87;p22"/>
          <p:cNvSpPr/>
          <p:nvPr>
            <p:ph idx="2" type="pic"/>
          </p:nvPr>
        </p:nvSpPr>
        <p:spPr>
          <a:xfrm>
            <a:off x="5910263" y="2643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8" name="Google Shape;88;p22"/>
          <p:cNvSpPr/>
          <p:nvPr>
            <p:ph idx="3" type="pic"/>
          </p:nvPr>
        </p:nvSpPr>
        <p:spPr>
          <a:xfrm>
            <a:off x="5910263" y="42386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9" name="Google Shape;89;p22"/>
          <p:cNvSpPr/>
          <p:nvPr>
            <p:ph idx="4" type="pic"/>
          </p:nvPr>
        </p:nvSpPr>
        <p:spPr>
          <a:xfrm>
            <a:off x="452438" y="423863"/>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2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p:cSld name="Citation">
    <p:spTree>
      <p:nvGrpSpPr>
        <p:cNvPr id="91" name="Shape 91"/>
        <p:cNvGrpSpPr/>
        <p:nvPr/>
      </p:nvGrpSpPr>
      <p:grpSpPr>
        <a:xfrm>
          <a:off x="0" y="0"/>
          <a:ext cx="0" cy="0"/>
          <a:chOff x="0" y="0"/>
          <a:chExt cx="0" cy="0"/>
        </a:xfrm>
      </p:grpSpPr>
      <p:sp>
        <p:nvSpPr>
          <p:cNvPr id="92" name="Google Shape;92;p23"/>
          <p:cNvSpPr txBox="1"/>
          <p:nvPr>
            <p:ph idx="1" type="body"/>
          </p:nvPr>
        </p:nvSpPr>
        <p:spPr>
          <a:xfrm>
            <a:off x="895350" y="3357563"/>
            <a:ext cx="7358100" cy="2196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3" name="Google Shape;93;p23"/>
          <p:cNvSpPr txBox="1"/>
          <p:nvPr>
            <p:ph idx="2" type="body"/>
          </p:nvPr>
        </p:nvSpPr>
        <p:spPr>
          <a:xfrm>
            <a:off x="895350" y="2278856"/>
            <a:ext cx="7358100" cy="309600"/>
          </a:xfrm>
          <a:prstGeom prst="rect">
            <a:avLst/>
          </a:prstGeom>
          <a:noFill/>
          <a:ln>
            <a:noFill/>
          </a:ln>
        </p:spPr>
        <p:txBody>
          <a:bodyPr anchorCtr="0" anchor="ctr"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4" name="Google Shape;94;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95" name="Shape 95"/>
        <p:cNvGrpSpPr/>
        <p:nvPr/>
      </p:nvGrpSpPr>
      <p:grpSpPr>
        <a:xfrm>
          <a:off x="0" y="0"/>
          <a:ext cx="0" cy="0"/>
          <a:chOff x="0" y="0"/>
          <a:chExt cx="0" cy="0"/>
        </a:xfrm>
      </p:grpSpPr>
      <p:sp>
        <p:nvSpPr>
          <p:cNvPr id="96" name="Google Shape;96;p24"/>
          <p:cNvSpPr/>
          <p:nvPr>
            <p:ph idx="2" type="pic"/>
          </p:nvPr>
        </p:nvSpPr>
        <p:spPr>
          <a:xfrm>
            <a:off x="0" y="0"/>
            <a:ext cx="9144000" cy="5143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erge">
  <p:cSld name="Vierge">
    <p:spTree>
      <p:nvGrpSpPr>
        <p:cNvPr id="98" name="Shape 98"/>
        <p:cNvGrpSpPr/>
        <p:nvPr/>
      </p:nvGrpSpPr>
      <p:grpSpPr>
        <a:xfrm>
          <a:off x="0" y="0"/>
          <a:ext cx="0" cy="0"/>
          <a:chOff x="0" y="0"/>
          <a:chExt cx="0" cy="0"/>
        </a:xfrm>
      </p:grpSpPr>
      <p:sp>
        <p:nvSpPr>
          <p:cNvPr id="99" name="Google Shape;99;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2.jp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www.youtube.com/watch?v=0k13HVHJoNc" TargetMode="External"/><Relationship Id="rId5"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hyperlink" Target="http://www.youtube.com/watch?v=Xap454_Nq2g" TargetMode="External"/><Relationship Id="rId5"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1.jpg"/><Relationship Id="rId6"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www.linkedin.com/posts/renoperry_jobsearch-jobinterviews-salary-activity-7037059611081797634-I1nM/?utm_source=share&amp;utm_medium=member_desktop" TargetMode="External"/><Relationship Id="rId5" Type="http://schemas.openxmlformats.org/officeDocument/2006/relationships/hyperlink" Target="https://www.glassdoor.com/Salaries" TargetMode="External"/><Relationship Id="rId6" Type="http://schemas.openxmlformats.org/officeDocument/2006/relationships/hyperlink" Target="https://www.payscale.com/" TargetMode="External"/><Relationship Id="rId7"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6"/>
          <p:cNvSpPr txBox="1"/>
          <p:nvPr/>
        </p:nvSpPr>
        <p:spPr>
          <a:xfrm>
            <a:off x="1950075" y="36782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Poppins Medium"/>
                <a:ea typeface="Poppins Medium"/>
                <a:cs typeface="Poppins Medium"/>
                <a:sym typeface="Poppins Medium"/>
              </a:rPr>
              <a:t>WHAT TO KNOW AS A JUNIOR PROFESSIONAL</a:t>
            </a:r>
            <a:endParaRPr sz="1200">
              <a:solidFill>
                <a:srgbClr val="434343"/>
              </a:solidFill>
              <a:latin typeface="Poppins Medium"/>
              <a:ea typeface="Poppins Medium"/>
              <a:cs typeface="Poppins Medium"/>
              <a:sym typeface="Poppins Medium"/>
            </a:endParaRPr>
          </a:p>
        </p:txBody>
      </p:sp>
      <p:pic>
        <p:nvPicPr>
          <p:cNvPr id="105" name="Google Shape;105;p26"/>
          <p:cNvPicPr preferRelativeResize="0"/>
          <p:nvPr/>
        </p:nvPicPr>
        <p:blipFill rotWithShape="1">
          <a:blip r:embed="rId4">
            <a:alphaModFix/>
          </a:blip>
          <a:srcRect b="0" l="33453" r="0" t="0"/>
          <a:stretch/>
        </p:blipFill>
        <p:spPr>
          <a:xfrm>
            <a:off x="439475" y="3165750"/>
            <a:ext cx="1413000" cy="1413000"/>
          </a:xfrm>
          <a:prstGeom prst="ellipse">
            <a:avLst/>
          </a:prstGeom>
          <a:noFill/>
          <a:ln>
            <a:noFill/>
          </a:ln>
        </p:spPr>
      </p:pic>
      <p:pic>
        <p:nvPicPr>
          <p:cNvPr id="106" name="Google Shape;106;p26"/>
          <p:cNvPicPr preferRelativeResize="0"/>
          <p:nvPr/>
        </p:nvPicPr>
        <p:blipFill>
          <a:blip r:embed="rId5">
            <a:alphaModFix/>
          </a:blip>
          <a:stretch>
            <a:fillRect/>
          </a:stretch>
        </p:blipFill>
        <p:spPr>
          <a:xfrm>
            <a:off x="7262625" y="157300"/>
            <a:ext cx="1663599" cy="1663599"/>
          </a:xfrm>
          <a:prstGeom prst="rect">
            <a:avLst/>
          </a:prstGeom>
          <a:noFill/>
          <a:ln>
            <a:noFill/>
          </a:ln>
        </p:spPr>
      </p:pic>
      <p:sp>
        <p:nvSpPr>
          <p:cNvPr id="107" name="Google Shape;107;p26"/>
          <p:cNvSpPr/>
          <p:nvPr/>
        </p:nvSpPr>
        <p:spPr>
          <a:xfrm>
            <a:off x="2058425" y="4090150"/>
            <a:ext cx="1800000" cy="344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6"/>
          <p:cNvSpPr txBox="1"/>
          <p:nvPr/>
        </p:nvSpPr>
        <p:spPr>
          <a:xfrm>
            <a:off x="1991900" y="4099150"/>
            <a:ext cx="1933200" cy="2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434343"/>
                </a:solidFill>
                <a:latin typeface="Poppins Medium"/>
                <a:ea typeface="Poppins Medium"/>
                <a:cs typeface="Poppins Medium"/>
                <a:sym typeface="Poppins Medium"/>
              </a:rPr>
              <a:t>2023</a:t>
            </a:r>
            <a:r>
              <a:rPr lang="en" sz="1000">
                <a:solidFill>
                  <a:srgbClr val="434343"/>
                </a:solidFill>
                <a:latin typeface="Poppins Medium"/>
                <a:ea typeface="Poppins Medium"/>
                <a:cs typeface="Poppins Medium"/>
                <a:sym typeface="Poppins Medium"/>
              </a:rPr>
              <a:t> | REMOTE CAMPUSES</a:t>
            </a:r>
            <a:endParaRPr sz="1000">
              <a:solidFill>
                <a:srgbClr val="434343"/>
              </a:solidFill>
              <a:latin typeface="Poppins Medium"/>
              <a:ea typeface="Poppins Medium"/>
              <a:cs typeface="Poppins Medium"/>
              <a:sym typeface="Poppins Medium"/>
            </a:endParaRPr>
          </a:p>
        </p:txBody>
      </p:sp>
      <p:sp>
        <p:nvSpPr>
          <p:cNvPr id="109" name="Google Shape;109;p26"/>
          <p:cNvSpPr txBox="1"/>
          <p:nvPr/>
        </p:nvSpPr>
        <p:spPr>
          <a:xfrm>
            <a:off x="1950075" y="3386600"/>
            <a:ext cx="42777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2DC5FA"/>
                </a:solidFill>
                <a:latin typeface="Poppins"/>
                <a:ea typeface="Poppins"/>
                <a:cs typeface="Poppins"/>
                <a:sym typeface="Poppins"/>
              </a:rPr>
              <a:t>SALARIES &amp; NEGOTIATION</a:t>
            </a:r>
            <a:endParaRPr b="1" sz="2000">
              <a:solidFill>
                <a:srgbClr val="2DC5FA"/>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pic>
        <p:nvPicPr>
          <p:cNvPr id="180" name="Google Shape;180;p35"/>
          <p:cNvPicPr preferRelativeResize="0"/>
          <p:nvPr/>
        </p:nvPicPr>
        <p:blipFill>
          <a:blip r:embed="rId4">
            <a:alphaModFix/>
          </a:blip>
          <a:stretch>
            <a:fillRect/>
          </a:stretch>
        </p:blipFill>
        <p:spPr>
          <a:xfrm>
            <a:off x="152400" y="322725"/>
            <a:ext cx="3055624" cy="4477875"/>
          </a:xfrm>
          <a:prstGeom prst="rect">
            <a:avLst/>
          </a:prstGeom>
          <a:noFill/>
          <a:ln>
            <a:noFill/>
          </a:ln>
        </p:spPr>
      </p:pic>
      <p:sp>
        <p:nvSpPr>
          <p:cNvPr id="181" name="Google Shape;181;p35"/>
          <p:cNvSpPr/>
          <p:nvPr/>
        </p:nvSpPr>
        <p:spPr>
          <a:xfrm>
            <a:off x="152400" y="342900"/>
            <a:ext cx="3080400" cy="4442100"/>
          </a:xfrm>
          <a:prstGeom prst="rect">
            <a:avLst/>
          </a:prstGeom>
          <a:solidFill>
            <a:srgbClr val="999999">
              <a:alpha val="286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5"/>
          <p:cNvSpPr txBox="1"/>
          <p:nvPr/>
        </p:nvSpPr>
        <p:spPr>
          <a:xfrm>
            <a:off x="3551400" y="116525"/>
            <a:ext cx="5109300" cy="43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n" sz="1700">
                <a:solidFill>
                  <a:srgbClr val="2DC5FA"/>
                </a:solidFill>
                <a:latin typeface="Poppins"/>
                <a:ea typeface="Poppins"/>
                <a:cs typeface="Poppins"/>
                <a:sym typeface="Poppins"/>
              </a:rPr>
            </a:br>
            <a:r>
              <a:rPr b="1" lang="en" sz="1700">
                <a:solidFill>
                  <a:srgbClr val="2DC5FA"/>
                </a:solidFill>
                <a:latin typeface="Poppins"/>
                <a:ea typeface="Poppins"/>
                <a:cs typeface="Poppins"/>
                <a:sym typeface="Poppins"/>
              </a:rPr>
              <a:t>STEP 2: Calculate your salary range</a:t>
            </a:r>
            <a:br>
              <a:rPr b="1" lang="en" sz="1700">
                <a:solidFill>
                  <a:srgbClr val="2DC5FA"/>
                </a:solidFill>
                <a:latin typeface="Poppins"/>
                <a:ea typeface="Poppins"/>
                <a:cs typeface="Poppins"/>
                <a:sym typeface="Poppins"/>
              </a:rPr>
            </a:br>
            <a:r>
              <a:rPr b="1" i="1" lang="en" sz="1200">
                <a:solidFill>
                  <a:srgbClr val="2DC5FA"/>
                </a:solidFill>
                <a:latin typeface="Poppins"/>
                <a:ea typeface="Poppins"/>
                <a:cs typeface="Poppins"/>
                <a:sym typeface="Poppins"/>
              </a:rPr>
              <a:t>Example:</a:t>
            </a:r>
            <a:endParaRPr b="1" sz="1200">
              <a:latin typeface="Poppins"/>
              <a:ea typeface="Poppins"/>
              <a:cs typeface="Poppins"/>
              <a:sym typeface="Poppins"/>
            </a:endParaRPr>
          </a:p>
          <a:p>
            <a:pPr indent="-311150" lvl="0" marL="457200" rtl="0" algn="l">
              <a:lnSpc>
                <a:spcPct val="115000"/>
              </a:lnSpc>
              <a:spcBef>
                <a:spcPts val="1600"/>
              </a:spcBef>
              <a:spcAft>
                <a:spcPts val="0"/>
              </a:spcAft>
              <a:buSzPts val="1300"/>
              <a:buFont typeface="Work Sans"/>
              <a:buAutoNum type="arabicPeriod"/>
            </a:pPr>
            <a:r>
              <a:rPr b="1" lang="en" sz="1300">
                <a:latin typeface="Poppins"/>
                <a:ea typeface="Poppins"/>
                <a:cs typeface="Poppins"/>
                <a:sym typeface="Poppins"/>
              </a:rPr>
              <a:t>What are your expenses?</a:t>
            </a:r>
            <a:br>
              <a:rPr lang="en" sz="1300">
                <a:latin typeface="Poppins"/>
                <a:ea typeface="Poppins"/>
                <a:cs typeface="Poppins"/>
                <a:sym typeface="Poppins"/>
              </a:rPr>
            </a:br>
            <a:r>
              <a:rPr i="1" lang="en" sz="1200">
                <a:latin typeface="Poppins"/>
                <a:ea typeface="Poppins"/>
                <a:cs typeface="Poppins"/>
                <a:sym typeface="Poppins"/>
              </a:rPr>
              <a:t>F.e. rent + family &amp; other expenses: </a:t>
            </a:r>
            <a:br>
              <a:rPr i="1" lang="en" sz="1200">
                <a:latin typeface="Poppins"/>
                <a:ea typeface="Poppins"/>
                <a:cs typeface="Poppins"/>
                <a:sym typeface="Poppins"/>
              </a:rPr>
            </a:br>
            <a:r>
              <a:rPr i="1" lang="en" sz="1200">
                <a:latin typeface="Poppins"/>
                <a:ea typeface="Poppins"/>
                <a:cs typeface="Poppins"/>
                <a:sym typeface="Poppins"/>
              </a:rPr>
              <a:t>1000 eur per month (you need this for living) + buffer or savings 500 eur.</a:t>
            </a:r>
            <a:br>
              <a:rPr i="1" lang="en" sz="1200">
                <a:latin typeface="Poppins"/>
                <a:ea typeface="Poppins"/>
                <a:cs typeface="Poppins"/>
                <a:sym typeface="Poppins"/>
              </a:rPr>
            </a:br>
            <a:r>
              <a:rPr i="1" lang="en" sz="1200">
                <a:latin typeface="Poppins"/>
                <a:ea typeface="Poppins"/>
                <a:cs typeface="Poppins"/>
                <a:sym typeface="Poppins"/>
              </a:rPr>
              <a:t>So your lowest salary will be 1500 net/month.</a:t>
            </a:r>
            <a:br>
              <a:rPr i="1" lang="en" sz="1200">
                <a:latin typeface="Poppins"/>
                <a:ea typeface="Poppins"/>
                <a:cs typeface="Poppins"/>
                <a:sym typeface="Poppins"/>
              </a:rPr>
            </a:br>
            <a:r>
              <a:rPr i="1" lang="en" sz="1200">
                <a:latin typeface="Poppins"/>
                <a:ea typeface="Poppins"/>
                <a:cs typeface="Poppins"/>
                <a:sym typeface="Poppins"/>
              </a:rPr>
              <a:t>(you will not go lower than your needs)</a:t>
            </a:r>
            <a:br>
              <a:rPr i="1" lang="en" sz="1300">
                <a:latin typeface="Poppins"/>
                <a:ea typeface="Poppins"/>
                <a:cs typeface="Poppins"/>
                <a:sym typeface="Poppins"/>
              </a:rPr>
            </a:br>
            <a:endParaRPr sz="1300">
              <a:latin typeface="Poppins"/>
              <a:ea typeface="Poppins"/>
              <a:cs typeface="Poppins"/>
              <a:sym typeface="Poppins"/>
            </a:endParaRPr>
          </a:p>
          <a:p>
            <a:pPr indent="-311150" lvl="0" marL="457200" rtl="0" algn="l">
              <a:lnSpc>
                <a:spcPct val="115000"/>
              </a:lnSpc>
              <a:spcBef>
                <a:spcPts val="0"/>
              </a:spcBef>
              <a:spcAft>
                <a:spcPts val="0"/>
              </a:spcAft>
              <a:buSzPts val="1300"/>
              <a:buFont typeface="Work Sans"/>
              <a:buAutoNum type="arabicPeriod"/>
            </a:pPr>
            <a:r>
              <a:rPr b="1" lang="en" sz="1300">
                <a:latin typeface="Poppins"/>
                <a:ea typeface="Poppins"/>
                <a:cs typeface="Poppins"/>
                <a:sym typeface="Poppins"/>
              </a:rPr>
              <a:t>What is your previous / current or desired salary? </a:t>
            </a:r>
            <a:br>
              <a:rPr b="1" lang="en" sz="1300">
                <a:latin typeface="Poppins"/>
                <a:ea typeface="Poppins"/>
                <a:cs typeface="Poppins"/>
                <a:sym typeface="Poppins"/>
              </a:rPr>
            </a:br>
            <a:r>
              <a:rPr i="1" lang="en" sz="1200">
                <a:latin typeface="Poppins"/>
                <a:ea typeface="Poppins"/>
                <a:cs typeface="Poppins"/>
                <a:sym typeface="Poppins"/>
              </a:rPr>
              <a:t>Let's say 1700 net month.</a:t>
            </a:r>
            <a:br>
              <a:rPr lang="en" sz="1300">
                <a:latin typeface="Poppins"/>
                <a:ea typeface="Poppins"/>
                <a:cs typeface="Poppins"/>
                <a:sym typeface="Poppins"/>
              </a:rPr>
            </a:br>
            <a:endParaRPr sz="1300">
              <a:latin typeface="Poppins"/>
              <a:ea typeface="Poppins"/>
              <a:cs typeface="Poppins"/>
              <a:sym typeface="Poppins"/>
            </a:endParaRPr>
          </a:p>
          <a:p>
            <a:pPr indent="-311150" lvl="0" marL="457200" rtl="0" algn="l">
              <a:lnSpc>
                <a:spcPct val="115000"/>
              </a:lnSpc>
              <a:spcBef>
                <a:spcPts val="0"/>
              </a:spcBef>
              <a:spcAft>
                <a:spcPts val="0"/>
              </a:spcAft>
              <a:buSzPts val="1300"/>
              <a:buFont typeface="Work Sans"/>
              <a:buAutoNum type="arabicPeriod"/>
            </a:pPr>
            <a:r>
              <a:rPr b="1" lang="en" sz="1300">
                <a:latin typeface="Poppins"/>
                <a:ea typeface="Poppins"/>
                <a:cs typeface="Poppins"/>
                <a:sym typeface="Poppins"/>
              </a:rPr>
              <a:t>How it compares with the market value?</a:t>
            </a:r>
            <a:br>
              <a:rPr lang="en" sz="1300">
                <a:latin typeface="Poppins"/>
                <a:ea typeface="Poppins"/>
                <a:cs typeface="Poppins"/>
                <a:sym typeface="Poppins"/>
              </a:rPr>
            </a:br>
            <a:r>
              <a:rPr i="1" lang="en" sz="1200">
                <a:solidFill>
                  <a:schemeClr val="dk1"/>
                </a:solidFill>
                <a:latin typeface="Poppins"/>
                <a:ea typeface="Poppins"/>
                <a:cs typeface="Poppins"/>
                <a:sym typeface="Poppins"/>
              </a:rPr>
              <a:t>The market average is around 1400-1700 net month.</a:t>
            </a:r>
            <a:br>
              <a:rPr i="1" lang="en" sz="1200">
                <a:latin typeface="Poppins"/>
                <a:ea typeface="Poppins"/>
                <a:cs typeface="Poppins"/>
                <a:sym typeface="Poppins"/>
              </a:rPr>
            </a:br>
            <a:r>
              <a:rPr i="1" lang="en" sz="1200">
                <a:latin typeface="Poppins"/>
                <a:ea typeface="Poppins"/>
                <a:cs typeface="Poppins"/>
                <a:sym typeface="Poppins"/>
              </a:rPr>
              <a:t>So your range might be </a:t>
            </a:r>
            <a:r>
              <a:rPr b="1" i="1" lang="en" sz="1200">
                <a:latin typeface="Poppins"/>
                <a:ea typeface="Poppins"/>
                <a:cs typeface="Poppins"/>
                <a:sym typeface="Poppins"/>
              </a:rPr>
              <a:t>1600 -2000 net month.</a:t>
            </a:r>
            <a:br>
              <a:rPr b="1" lang="en" sz="1300">
                <a:latin typeface="Poppins"/>
                <a:ea typeface="Poppins"/>
                <a:cs typeface="Poppins"/>
                <a:sym typeface="Poppins"/>
              </a:rPr>
            </a:br>
            <a:endParaRPr b="1" sz="1300">
              <a:latin typeface="Poppins"/>
              <a:ea typeface="Poppins"/>
              <a:cs typeface="Poppins"/>
              <a:sym typeface="Poppins"/>
            </a:endParaRPr>
          </a:p>
          <a:p>
            <a:pPr indent="-311150" lvl="0" marL="457200" rtl="0" algn="l">
              <a:lnSpc>
                <a:spcPct val="115000"/>
              </a:lnSpc>
              <a:spcBef>
                <a:spcPts val="0"/>
              </a:spcBef>
              <a:spcAft>
                <a:spcPts val="0"/>
              </a:spcAft>
              <a:buSzPts val="1300"/>
              <a:buFont typeface="Poppins"/>
              <a:buAutoNum type="arabicPeriod"/>
            </a:pPr>
            <a:r>
              <a:rPr b="1" lang="en" sz="1300">
                <a:latin typeface="Poppins"/>
                <a:ea typeface="Poppins"/>
                <a:cs typeface="Poppins"/>
                <a:sym typeface="Poppins"/>
              </a:rPr>
              <a:t>Convert it to the yearly gross salary (if necessary).</a:t>
            </a:r>
            <a:endParaRPr b="1" sz="1300">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36"/>
          <p:cNvSpPr txBox="1"/>
          <p:nvPr/>
        </p:nvSpPr>
        <p:spPr>
          <a:xfrm>
            <a:off x="625400" y="801600"/>
            <a:ext cx="4149600" cy="342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n" sz="1800">
                <a:solidFill>
                  <a:srgbClr val="2DC5FA"/>
                </a:solidFill>
                <a:latin typeface="Poppins"/>
                <a:ea typeface="Poppins"/>
                <a:cs typeface="Poppins"/>
                <a:sym typeface="Poppins"/>
              </a:rPr>
            </a:br>
            <a:r>
              <a:rPr b="1" lang="en" sz="1800">
                <a:solidFill>
                  <a:srgbClr val="2DC5FA"/>
                </a:solidFill>
                <a:latin typeface="Poppins"/>
                <a:ea typeface="Poppins"/>
                <a:cs typeface="Poppins"/>
                <a:sym typeface="Poppins"/>
              </a:rPr>
              <a:t>STEP 3: Collect Evidence</a:t>
            </a:r>
            <a:br>
              <a:rPr b="1" lang="en" sz="1800">
                <a:solidFill>
                  <a:srgbClr val="2DC5FA"/>
                </a:solidFill>
                <a:latin typeface="Poppins"/>
                <a:ea typeface="Poppins"/>
                <a:cs typeface="Poppins"/>
                <a:sym typeface="Poppins"/>
              </a:rPr>
            </a:br>
            <a:br>
              <a:rPr b="1" lang="en" sz="1800">
                <a:solidFill>
                  <a:srgbClr val="2DC5FA"/>
                </a:solidFill>
                <a:latin typeface="Poppins"/>
                <a:ea typeface="Poppins"/>
                <a:cs typeface="Poppins"/>
                <a:sym typeface="Poppins"/>
              </a:rPr>
            </a:br>
            <a:r>
              <a:rPr lang="en" sz="1300">
                <a:latin typeface="Poppins"/>
                <a:ea typeface="Poppins"/>
                <a:cs typeface="Poppins"/>
                <a:sym typeface="Poppins"/>
              </a:rPr>
              <a:t>Speak to people to learn more about the latest industry updates, including salary ranges.</a:t>
            </a:r>
            <a:br>
              <a:rPr lang="en" sz="1300">
                <a:latin typeface="Poppins"/>
                <a:ea typeface="Poppins"/>
                <a:cs typeface="Poppins"/>
                <a:sym typeface="Poppins"/>
              </a:rPr>
            </a:br>
            <a:r>
              <a:rPr b="1" lang="en" sz="1300">
                <a:latin typeface="Poppins"/>
                <a:ea typeface="Poppins"/>
                <a:cs typeface="Poppins"/>
                <a:sym typeface="Poppins"/>
              </a:rPr>
              <a:t>Good people to ask to:</a:t>
            </a:r>
            <a:endParaRPr b="1" sz="1300">
              <a:latin typeface="Poppins"/>
              <a:ea typeface="Poppins"/>
              <a:cs typeface="Poppins"/>
              <a:sym typeface="Poppins"/>
            </a:endParaRPr>
          </a:p>
          <a:p>
            <a:pPr indent="-311150" lvl="0" marL="457200" rtl="0" algn="l">
              <a:spcBef>
                <a:spcPts val="1600"/>
              </a:spcBef>
              <a:spcAft>
                <a:spcPts val="0"/>
              </a:spcAft>
              <a:buSzPts val="1300"/>
              <a:buFont typeface="Poppins"/>
              <a:buAutoNum type="arabicPeriod"/>
            </a:pPr>
            <a:r>
              <a:rPr lang="en" sz="1300">
                <a:latin typeface="Poppins"/>
                <a:ea typeface="Poppins"/>
                <a:cs typeface="Poppins"/>
                <a:sym typeface="Poppins"/>
              </a:rPr>
              <a:t>Recruiters, especially agency/external recruiters</a:t>
            </a:r>
            <a:br>
              <a:rPr lang="en" sz="1300">
                <a:latin typeface="Poppins"/>
                <a:ea typeface="Poppins"/>
                <a:cs typeface="Poppins"/>
                <a:sym typeface="Poppins"/>
              </a:rPr>
            </a:br>
            <a:endParaRPr sz="1300">
              <a:latin typeface="Poppins"/>
              <a:ea typeface="Poppins"/>
              <a:cs typeface="Poppins"/>
              <a:sym typeface="Poppins"/>
            </a:endParaRPr>
          </a:p>
          <a:p>
            <a:pPr indent="-311150" lvl="0" marL="457200" rtl="0" algn="l">
              <a:spcBef>
                <a:spcPts val="0"/>
              </a:spcBef>
              <a:spcAft>
                <a:spcPts val="0"/>
              </a:spcAft>
              <a:buSzPts val="1300"/>
              <a:buFont typeface="Poppins"/>
              <a:buAutoNum type="arabicPeriod"/>
            </a:pPr>
            <a:r>
              <a:rPr lang="en" sz="1300">
                <a:latin typeface="Poppins"/>
                <a:ea typeface="Poppins"/>
                <a:cs typeface="Poppins"/>
                <a:sym typeface="Poppins"/>
              </a:rPr>
              <a:t>Ex-Ironhackers who landed jobs</a:t>
            </a:r>
            <a:br>
              <a:rPr lang="en" sz="1300">
                <a:latin typeface="Poppins"/>
                <a:ea typeface="Poppins"/>
                <a:cs typeface="Poppins"/>
                <a:sym typeface="Poppins"/>
              </a:rPr>
            </a:br>
            <a:endParaRPr sz="1300">
              <a:latin typeface="Poppins"/>
              <a:ea typeface="Poppins"/>
              <a:cs typeface="Poppins"/>
              <a:sym typeface="Poppins"/>
            </a:endParaRPr>
          </a:p>
          <a:p>
            <a:pPr indent="-311150" lvl="0" marL="457200" rtl="0" algn="l">
              <a:spcBef>
                <a:spcPts val="0"/>
              </a:spcBef>
              <a:spcAft>
                <a:spcPts val="0"/>
              </a:spcAft>
              <a:buSzPts val="1300"/>
              <a:buFont typeface="Poppins"/>
              <a:buAutoNum type="arabicPeriod"/>
            </a:pPr>
            <a:r>
              <a:rPr lang="en" sz="1300">
                <a:latin typeface="Poppins"/>
                <a:ea typeface="Poppins"/>
                <a:cs typeface="Poppins"/>
                <a:sym typeface="Poppins"/>
              </a:rPr>
              <a:t>People you know personally in similar roles, also more senior professionals who started in junior roles.</a:t>
            </a:r>
            <a:endParaRPr sz="1300">
              <a:latin typeface="Poppins"/>
              <a:ea typeface="Poppins"/>
              <a:cs typeface="Poppins"/>
              <a:sym typeface="Poppins"/>
            </a:endParaRPr>
          </a:p>
        </p:txBody>
      </p:sp>
      <p:pic>
        <p:nvPicPr>
          <p:cNvPr id="188" name="Google Shape;188;p36"/>
          <p:cNvPicPr preferRelativeResize="0"/>
          <p:nvPr/>
        </p:nvPicPr>
        <p:blipFill>
          <a:blip r:embed="rId4">
            <a:alphaModFix/>
          </a:blip>
          <a:stretch>
            <a:fillRect/>
          </a:stretch>
        </p:blipFill>
        <p:spPr>
          <a:xfrm>
            <a:off x="5220425" y="1016538"/>
            <a:ext cx="2992225" cy="2992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7"/>
          <p:cNvSpPr txBox="1"/>
          <p:nvPr/>
        </p:nvSpPr>
        <p:spPr>
          <a:xfrm>
            <a:off x="567898" y="626750"/>
            <a:ext cx="7389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And what can </a:t>
            </a:r>
            <a:r>
              <a:rPr b="1" lang="en" sz="2300">
                <a:solidFill>
                  <a:schemeClr val="dk2"/>
                </a:solidFill>
                <a:latin typeface="Poppins"/>
                <a:ea typeface="Poppins"/>
                <a:cs typeface="Poppins"/>
                <a:sym typeface="Poppins"/>
              </a:rPr>
              <a:t>YOU</a:t>
            </a:r>
            <a:r>
              <a:rPr b="1" lang="en" sz="2300">
                <a:solidFill>
                  <a:srgbClr val="2DC5FA"/>
                </a:solidFill>
                <a:latin typeface="Poppins"/>
                <a:ea typeface="Poppins"/>
                <a:cs typeface="Poppins"/>
                <a:sym typeface="Poppins"/>
              </a:rPr>
              <a:t> offer?</a:t>
            </a:r>
            <a:endParaRPr b="1" sz="2300">
              <a:solidFill>
                <a:srgbClr val="2DC5FA"/>
              </a:solidFill>
              <a:latin typeface="Poppins"/>
              <a:ea typeface="Poppins"/>
              <a:cs typeface="Poppins"/>
              <a:sym typeface="Poppins"/>
            </a:endParaRPr>
          </a:p>
        </p:txBody>
      </p:sp>
      <p:sp>
        <p:nvSpPr>
          <p:cNvPr id="194" name="Google Shape;194;p37"/>
          <p:cNvSpPr txBox="1"/>
          <p:nvPr/>
        </p:nvSpPr>
        <p:spPr>
          <a:xfrm>
            <a:off x="543600" y="1265350"/>
            <a:ext cx="8056800" cy="326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b="1" lang="en">
                <a:solidFill>
                  <a:schemeClr val="dk2"/>
                </a:solidFill>
                <a:latin typeface="Poppins"/>
                <a:ea typeface="Poppins"/>
                <a:cs typeface="Poppins"/>
                <a:sym typeface="Poppins"/>
              </a:rPr>
              <a:t>To negotiate, you need to know your value </a:t>
            </a:r>
            <a:br>
              <a:rPr b="1" lang="en">
                <a:solidFill>
                  <a:schemeClr val="dk2"/>
                </a:solidFill>
                <a:latin typeface="Poppins"/>
                <a:ea typeface="Poppins"/>
                <a:cs typeface="Poppins"/>
                <a:sym typeface="Poppins"/>
              </a:rPr>
            </a:br>
            <a:r>
              <a:rPr b="1" lang="en">
                <a:solidFill>
                  <a:schemeClr val="dk2"/>
                </a:solidFill>
                <a:latin typeface="Poppins"/>
                <a:ea typeface="Poppins"/>
                <a:cs typeface="Poppins"/>
                <a:sym typeface="Poppins"/>
              </a:rPr>
              <a:t>and show you are worth it. To do so:</a:t>
            </a:r>
            <a:endParaRPr>
              <a:solidFill>
                <a:schemeClr val="dk2"/>
              </a:solidFill>
              <a:latin typeface="Poppins"/>
              <a:ea typeface="Poppins"/>
              <a:cs typeface="Poppins"/>
              <a:sym typeface="Poppins"/>
            </a:endParaRPr>
          </a:p>
          <a:p>
            <a:pPr indent="-317500" lvl="0" marL="457200" rtl="0" algn="l">
              <a:lnSpc>
                <a:spcPct val="150000"/>
              </a:lnSpc>
              <a:spcBef>
                <a:spcPts val="1100"/>
              </a:spcBef>
              <a:spcAft>
                <a:spcPts val="0"/>
              </a:spcAft>
              <a:buClr>
                <a:schemeClr val="dk2"/>
              </a:buClr>
              <a:buSzPts val="1400"/>
              <a:buFont typeface="Poppins"/>
              <a:buChar char="●"/>
            </a:pPr>
            <a:r>
              <a:rPr lang="en">
                <a:solidFill>
                  <a:schemeClr val="dk2"/>
                </a:solidFill>
                <a:latin typeface="Poppins"/>
                <a:ea typeface="Poppins"/>
                <a:cs typeface="Poppins"/>
                <a:sym typeface="Poppins"/>
              </a:rPr>
              <a:t>Read the job description carefully once again and </a:t>
            </a:r>
            <a:r>
              <a:rPr b="1" lang="en">
                <a:solidFill>
                  <a:schemeClr val="dk2"/>
                </a:solidFill>
                <a:latin typeface="Poppins"/>
                <a:ea typeface="Poppins"/>
                <a:cs typeface="Poppins"/>
                <a:sym typeface="Poppins"/>
              </a:rPr>
              <a:t>highlight your skills</a:t>
            </a:r>
            <a:r>
              <a:rPr lang="en">
                <a:solidFill>
                  <a:schemeClr val="dk2"/>
                </a:solidFill>
                <a:latin typeface="Poppins"/>
                <a:ea typeface="Poppins"/>
                <a:cs typeface="Poppins"/>
                <a:sym typeface="Poppins"/>
              </a:rPr>
              <a:t> and abilities they are looking for</a:t>
            </a:r>
            <a:endParaRPr>
              <a:solidFill>
                <a:schemeClr val="dk2"/>
              </a:solidFill>
              <a:latin typeface="Poppins"/>
              <a:ea typeface="Poppins"/>
              <a:cs typeface="Poppins"/>
              <a:sym typeface="Poppins"/>
            </a:endParaRPr>
          </a:p>
          <a:p>
            <a:pPr indent="-317500" lvl="0" marL="457200" rtl="0" algn="l">
              <a:lnSpc>
                <a:spcPct val="150000"/>
              </a:lnSpc>
              <a:spcBef>
                <a:spcPts val="0"/>
              </a:spcBef>
              <a:spcAft>
                <a:spcPts val="0"/>
              </a:spcAft>
              <a:buClr>
                <a:schemeClr val="dk2"/>
              </a:buClr>
              <a:buSzPts val="1400"/>
              <a:buFont typeface="Poppins"/>
              <a:buChar char="●"/>
            </a:pPr>
            <a:r>
              <a:rPr lang="en">
                <a:solidFill>
                  <a:schemeClr val="dk2"/>
                </a:solidFill>
                <a:latin typeface="Poppins"/>
                <a:ea typeface="Poppins"/>
                <a:cs typeface="Poppins"/>
                <a:sym typeface="Poppins"/>
              </a:rPr>
              <a:t>Highlight "good to haves", your previous experience, any added value that </a:t>
            </a:r>
            <a:r>
              <a:rPr b="1" lang="en">
                <a:solidFill>
                  <a:schemeClr val="dk2"/>
                </a:solidFill>
                <a:latin typeface="Poppins"/>
                <a:ea typeface="Poppins"/>
                <a:cs typeface="Poppins"/>
                <a:sym typeface="Poppins"/>
              </a:rPr>
              <a:t>distinguishes</a:t>
            </a:r>
            <a:r>
              <a:rPr b="1" lang="en">
                <a:solidFill>
                  <a:schemeClr val="dk2"/>
                </a:solidFill>
                <a:latin typeface="Poppins"/>
                <a:ea typeface="Poppins"/>
                <a:cs typeface="Poppins"/>
                <a:sym typeface="Poppins"/>
              </a:rPr>
              <a:t> you from others</a:t>
            </a:r>
            <a:endParaRPr b="1">
              <a:solidFill>
                <a:schemeClr val="dk2"/>
              </a:solidFill>
              <a:latin typeface="Poppins"/>
              <a:ea typeface="Poppins"/>
              <a:cs typeface="Poppins"/>
              <a:sym typeface="Poppins"/>
            </a:endParaRPr>
          </a:p>
          <a:p>
            <a:pPr indent="-317500" lvl="0" marL="457200" rtl="0" algn="l">
              <a:lnSpc>
                <a:spcPct val="150000"/>
              </a:lnSpc>
              <a:spcBef>
                <a:spcPts val="0"/>
              </a:spcBef>
              <a:spcAft>
                <a:spcPts val="0"/>
              </a:spcAft>
              <a:buClr>
                <a:schemeClr val="dk2"/>
              </a:buClr>
              <a:buSzPts val="1400"/>
              <a:buFont typeface="Poppins"/>
              <a:buChar char="●"/>
            </a:pPr>
            <a:r>
              <a:rPr lang="en">
                <a:solidFill>
                  <a:schemeClr val="dk2"/>
                </a:solidFill>
                <a:latin typeface="Poppins"/>
                <a:ea typeface="Poppins"/>
                <a:cs typeface="Poppins"/>
                <a:sym typeface="Poppins"/>
              </a:rPr>
              <a:t>You gain extra points </a:t>
            </a:r>
            <a:r>
              <a:rPr b="1" lang="en">
                <a:solidFill>
                  <a:schemeClr val="dk2"/>
                </a:solidFill>
                <a:latin typeface="Poppins"/>
                <a:ea typeface="Poppins"/>
                <a:cs typeface="Poppins"/>
                <a:sym typeface="Poppins"/>
              </a:rPr>
              <a:t>if you did very well on the challenge</a:t>
            </a:r>
            <a:r>
              <a:rPr lang="en">
                <a:solidFill>
                  <a:schemeClr val="dk2"/>
                </a:solidFill>
                <a:latin typeface="Poppins"/>
                <a:ea typeface="Poppins"/>
                <a:cs typeface="Poppins"/>
                <a:sym typeface="Poppins"/>
              </a:rPr>
              <a:t> - it can increase your chances for the higher end of the salary</a:t>
            </a:r>
            <a:endParaRPr>
              <a:solidFill>
                <a:schemeClr val="dk2"/>
              </a:solidFill>
              <a:latin typeface="Poppins"/>
              <a:ea typeface="Poppins"/>
              <a:cs typeface="Poppins"/>
              <a:sym typeface="Poppins"/>
            </a:endParaRPr>
          </a:p>
          <a:p>
            <a:pPr indent="-317500" lvl="0" marL="457200" rtl="0" algn="l">
              <a:lnSpc>
                <a:spcPct val="150000"/>
              </a:lnSpc>
              <a:spcBef>
                <a:spcPts val="0"/>
              </a:spcBef>
              <a:spcAft>
                <a:spcPts val="0"/>
              </a:spcAft>
              <a:buClr>
                <a:schemeClr val="dk2"/>
              </a:buClr>
              <a:buSzPts val="1400"/>
              <a:buFont typeface="Poppins"/>
              <a:buChar char="●"/>
            </a:pPr>
            <a:r>
              <a:rPr lang="en">
                <a:solidFill>
                  <a:schemeClr val="dk2"/>
                </a:solidFill>
                <a:latin typeface="Poppins"/>
                <a:ea typeface="Poppins"/>
                <a:cs typeface="Poppins"/>
                <a:sym typeface="Poppins"/>
              </a:rPr>
              <a:t>If you have another offer, you can mention that but remember to highlight that you want </a:t>
            </a:r>
            <a:r>
              <a:rPr b="1" lang="en">
                <a:solidFill>
                  <a:schemeClr val="dk2"/>
                </a:solidFill>
                <a:latin typeface="Poppins"/>
                <a:ea typeface="Poppins"/>
                <a:cs typeface="Poppins"/>
                <a:sym typeface="Poppins"/>
              </a:rPr>
              <a:t>this job more if that is true. </a:t>
            </a:r>
            <a:endParaRPr b="1">
              <a:solidFill>
                <a:schemeClr val="dk2"/>
              </a:solidFill>
              <a:latin typeface="Poppins"/>
              <a:ea typeface="Poppins"/>
              <a:cs typeface="Poppins"/>
              <a:sym typeface="Poppins"/>
            </a:endParaRPr>
          </a:p>
          <a:p>
            <a:pPr indent="0" lvl="0" marL="0" rtl="0" algn="l">
              <a:lnSpc>
                <a:spcPct val="115000"/>
              </a:lnSpc>
              <a:spcBef>
                <a:spcPts val="1100"/>
              </a:spcBef>
              <a:spcAft>
                <a:spcPts val="1100"/>
              </a:spcAft>
              <a:buNone/>
            </a:pPr>
            <a:r>
              <a:t/>
            </a:r>
            <a:endParaRPr>
              <a:solidFill>
                <a:schemeClr val="dk2"/>
              </a:solidFill>
              <a:latin typeface="Work Sans"/>
              <a:ea typeface="Work Sans"/>
              <a:cs typeface="Work Sans"/>
              <a:sym typeface="Work Sans"/>
            </a:endParaRPr>
          </a:p>
        </p:txBody>
      </p:sp>
      <p:pic>
        <p:nvPicPr>
          <p:cNvPr id="195" name="Google Shape;195;p37"/>
          <p:cNvPicPr preferRelativeResize="0"/>
          <p:nvPr/>
        </p:nvPicPr>
        <p:blipFill>
          <a:blip r:embed="rId4">
            <a:alphaModFix/>
          </a:blip>
          <a:stretch>
            <a:fillRect/>
          </a:stretch>
        </p:blipFill>
        <p:spPr>
          <a:xfrm>
            <a:off x="4965875" y="626750"/>
            <a:ext cx="3767451" cy="1161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8"/>
          <p:cNvSpPr txBox="1"/>
          <p:nvPr/>
        </p:nvSpPr>
        <p:spPr>
          <a:xfrm>
            <a:off x="877199" y="2216075"/>
            <a:ext cx="18867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Example</a:t>
            </a:r>
            <a:endParaRPr b="1" sz="2300">
              <a:solidFill>
                <a:srgbClr val="2DC5FA"/>
              </a:solidFill>
              <a:latin typeface="Poppins"/>
              <a:ea typeface="Poppins"/>
              <a:cs typeface="Poppins"/>
              <a:sym typeface="Poppins"/>
            </a:endParaRPr>
          </a:p>
        </p:txBody>
      </p:sp>
      <p:pic>
        <p:nvPicPr>
          <p:cNvPr descr="Watch Richard's FULL Mock Interview: https://youtu.be/KCm6JVtoRdo&#10;In this video, Richard McMunn will teach you how to answer the interview question What Are Your Salary Expectations?&#10;#interviewquestionsandanswers #jobinterviewtips #whatareyoursalaryexpectations&#10;Sometimes, this question can be asked in a slightly different manner, as follows:&#10;Q. What is your desired salary?&#10;Q. What are your compensation expectations?&#10;Q. What salary do you want?&#10;Q. What salary are you looking for in this role?&#10;&#10;HOW TO ANSWER WHAT ARE YOUR SALARY EXPECTATIONS (3 Job Interview Tips!)&#10;INTERVIEW TIP #1 - Research the average salary range for the role you are being interviewed for before you attend the interview.&#10;Where to research the average salary range for your job and industry:&#10;PAYSCALE: https://www.payscale.com/research/US/Country=United_States/Salary&#10;GLASSDOOR: https://www.glassdoor.co.uk/Salary/Glassdoor-Salaries-E100431.htm?&#10;&#10;INTERVIEW TIP #2 -Ask for a salary that is slightly below the highest range of the average!&#10;&#10;INTERVIEW TIP #3 - Justify why you are worth this salary!&#10;&#10;Connect with Richard McMunn on LinkedIn.com:&#10;https://www.linkedin.com/in/richard-mcmunn-coach/&#10;&#10;WATCH RICHARD'S MOCK INTERVIEW QUESTIONS AND ANSWERS HERE:&#10;https://youtu.be/KCm6JVtoRdo&#10;&#10;DOWNLOAD 21 GREAT ANSWERS TO INTERVIEW QUESTIONS:&#10;https://passmyinterview.com/21-great-answers-to-tough-interview-questions/" id="201" name="Google Shape;201;p38" title="&quot;What Are Your Salary Expectations?&quot; INTERVIEW QUESTION &amp; Best Example ANSWER!">
            <a:hlinkClick r:id="rId4"/>
          </p:cNvPr>
          <p:cNvPicPr preferRelativeResize="0"/>
          <p:nvPr/>
        </p:nvPicPr>
        <p:blipFill>
          <a:blip r:embed="rId5">
            <a:alphaModFix/>
          </a:blip>
          <a:stretch>
            <a:fillRect/>
          </a:stretch>
        </p:blipFill>
        <p:spPr>
          <a:xfrm>
            <a:off x="3831775" y="10025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9"/>
          <p:cNvSpPr txBox="1"/>
          <p:nvPr/>
        </p:nvSpPr>
        <p:spPr>
          <a:xfrm>
            <a:off x="877199" y="2216075"/>
            <a:ext cx="18867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Example</a:t>
            </a:r>
            <a:endParaRPr b="1" sz="2300">
              <a:solidFill>
                <a:srgbClr val="2DC5FA"/>
              </a:solidFill>
              <a:latin typeface="Poppins"/>
              <a:ea typeface="Poppins"/>
              <a:cs typeface="Poppins"/>
              <a:sym typeface="Poppins"/>
            </a:endParaRPr>
          </a:p>
        </p:txBody>
      </p:sp>
      <p:pic>
        <p:nvPicPr>
          <p:cNvPr descr="Get more tips on salary negotiation: https://go.indeed.com/salary-negotiation-tips&#10;Find out how much you're worth using our free Salary Calculator: https://www.indeed.com/career/salary-calculator&#10;&#10;Not sure how to negotiate salary? It’s normal to feel nervous, but negotiating your compensation package is worth the effort. An increase in benefits or salary could positively impact your earning potential over the course of your career.&#10;&#10;In this video, we analyze the salary negotiation process from start to finish, providing key tips at each stage. You'll learn strategies for developing your target range, communicating pay expectations and demonstrating your value to a possible employer. Remember, negotiation is just a conversation between two people, so don't hesitate to voice your goals! &#10;&#10;Here are some key takeaways:&#10;&#10;1. Do your homework! Know the lowest, average, and highest salary ranges for your position and remember to keep variables like location, experience, education and certifications in mind. Start your research with our free salary search tool: https://www.indeed.com/salaries&#10;&#10;2. Remember that salary negotiation is a conversation about give and take. Ask for slightly more than your goal—employers will probably lean towards the lower end of your range—so be sure that number is something you’re comfortable accepting. &#10;&#10;3. Be ready to give good reasons for why you’re worth what you’re asking for. Share your accomplishments, awards, and relevant experience. Check out these examples on how to negotiate: https://go.indeed.com/how-to-negotiate&#10;&#10;4. If they can’t meet the salary you want, see what alternative forms of compensation they can offer, including signing bonuses, vacation time, or medical benefits. Learn more about total compensation: https://go.indeed.com/base-salary-and-benefits&#10;&#10;5. Be grateful and flexible through the entire process, no matter the outcome!&#10;&#10;Watch more Job Science: https://www.youtube.com/watch?v=HG68Ymazo18&amp;list=PL6qIzGkkiXFHkTiHUjgZO6bJJcoSW1n0e&#10;&#10;Search for your next job: https://www.indeed.com/&#10;&#10;Indeed is the world's #1 job site, with over 250 million unique visitors* every month from over 60 different countries. We provide free access to search and apply for jobs, post your resume, research companies, and compare salaries. Every day, we connect millions of people to new opportunities. On our YouTube channel, you’ll find tips and personal stories to help you take the next step in your job search. &#10;&#10;&#10;*Google Analytics, Unique Visitors, September 2018&#10;**Terms, conditions and quality standards apply.&#10;#salarynegotiation #salary #salarynegotiationtips" id="207" name="Google Shape;207;p39" title="How to Negotiate Salary: Asking for More Money After a Job Offer">
            <a:hlinkClick r:id="rId4"/>
          </p:cNvPr>
          <p:cNvPicPr preferRelativeResize="0"/>
          <p:nvPr/>
        </p:nvPicPr>
        <p:blipFill>
          <a:blip r:embed="rId5">
            <a:alphaModFix/>
          </a:blip>
          <a:stretch>
            <a:fillRect/>
          </a:stretch>
        </p:blipFill>
        <p:spPr>
          <a:xfrm>
            <a:off x="3745849"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IH_BLUE-LOGO_1200x1200.png" id="212" name="Google Shape;212;p40"/>
          <p:cNvPicPr preferRelativeResize="0"/>
          <p:nvPr/>
        </p:nvPicPr>
        <p:blipFill rotWithShape="1">
          <a:blip r:embed="rId3">
            <a:alphaModFix/>
          </a:blip>
          <a:srcRect b="0" l="0" r="0" t="0"/>
          <a:stretch/>
        </p:blipFill>
        <p:spPr>
          <a:xfrm>
            <a:off x="3822756" y="1822506"/>
            <a:ext cx="1498488" cy="14984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7"/>
          <p:cNvSpPr txBox="1"/>
          <p:nvPr/>
        </p:nvSpPr>
        <p:spPr>
          <a:xfrm>
            <a:off x="576175" y="1360475"/>
            <a:ext cx="53442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595959"/>
                </a:solidFill>
                <a:latin typeface="Poppins"/>
                <a:ea typeface="Poppins"/>
                <a:cs typeface="Poppins"/>
                <a:sym typeface="Poppins"/>
              </a:rPr>
              <a:t>1. </a:t>
            </a:r>
            <a:r>
              <a:rPr b="1" lang="en" sz="1300">
                <a:solidFill>
                  <a:srgbClr val="595959"/>
                </a:solidFill>
                <a:latin typeface="Poppins"/>
                <a:ea typeface="Poppins"/>
                <a:cs typeface="Poppins"/>
                <a:sym typeface="Poppins"/>
              </a:rPr>
              <a:t>Salary negotiation happens after extending an offer</a:t>
            </a:r>
            <a:br>
              <a:rPr b="1" lang="en" sz="1300">
                <a:solidFill>
                  <a:srgbClr val="595959"/>
                </a:solidFill>
                <a:latin typeface="Poppins"/>
                <a:ea typeface="Poppins"/>
                <a:cs typeface="Poppins"/>
                <a:sym typeface="Poppins"/>
              </a:rPr>
            </a:br>
            <a:r>
              <a:rPr i="1" lang="en" sz="1200">
                <a:solidFill>
                  <a:srgbClr val="595959"/>
                </a:solidFill>
                <a:latin typeface="Poppins"/>
                <a:ea typeface="Poppins"/>
                <a:cs typeface="Poppins"/>
                <a:sym typeface="Poppins"/>
              </a:rPr>
              <a:t>It is the very last stage of the interview process when they are sure they WANT you on the team.</a:t>
            </a:r>
            <a:br>
              <a:rPr lang="en" sz="1300">
                <a:solidFill>
                  <a:srgbClr val="595959"/>
                </a:solidFill>
                <a:latin typeface="Poppins"/>
                <a:ea typeface="Poppins"/>
                <a:cs typeface="Poppins"/>
                <a:sym typeface="Poppins"/>
              </a:rPr>
            </a:br>
            <a:endParaRPr sz="1300">
              <a:solidFill>
                <a:srgbClr val="595959"/>
              </a:solidFill>
              <a:latin typeface="Poppins"/>
              <a:ea typeface="Poppins"/>
              <a:cs typeface="Poppins"/>
              <a:sym typeface="Poppins"/>
            </a:endParaRPr>
          </a:p>
          <a:p>
            <a:pPr indent="0" lvl="0" marL="0" rtl="0" algn="l">
              <a:lnSpc>
                <a:spcPct val="115000"/>
              </a:lnSpc>
              <a:spcBef>
                <a:spcPts val="0"/>
              </a:spcBef>
              <a:spcAft>
                <a:spcPts val="0"/>
              </a:spcAft>
              <a:buNone/>
            </a:pPr>
            <a:r>
              <a:rPr b="1" lang="en" sz="1300">
                <a:solidFill>
                  <a:srgbClr val="595959"/>
                </a:solidFill>
                <a:latin typeface="Poppins"/>
                <a:ea typeface="Poppins"/>
                <a:cs typeface="Poppins"/>
                <a:sym typeface="Poppins"/>
              </a:rPr>
              <a:t>2. Conversations about the salary range normally appear earlier in the interview process</a:t>
            </a:r>
            <a:r>
              <a:rPr lang="en" sz="1300">
                <a:solidFill>
                  <a:srgbClr val="595959"/>
                </a:solidFill>
                <a:latin typeface="Poppins"/>
                <a:ea typeface="Poppins"/>
                <a:cs typeface="Poppins"/>
                <a:sym typeface="Poppins"/>
              </a:rPr>
              <a:t>.</a:t>
            </a:r>
            <a:br>
              <a:rPr lang="en" sz="1300">
                <a:solidFill>
                  <a:srgbClr val="595959"/>
                </a:solidFill>
                <a:latin typeface="Poppins"/>
                <a:ea typeface="Poppins"/>
                <a:cs typeface="Poppins"/>
                <a:sym typeface="Poppins"/>
              </a:rPr>
            </a:br>
            <a:r>
              <a:rPr i="1" lang="en" sz="1200">
                <a:solidFill>
                  <a:srgbClr val="595959"/>
                </a:solidFill>
                <a:latin typeface="Poppins"/>
                <a:ea typeface="Poppins"/>
                <a:cs typeface="Poppins"/>
                <a:sym typeface="Poppins"/>
              </a:rPr>
              <a:t>So you need to be prepared to talk about your range. </a:t>
            </a:r>
            <a:br>
              <a:rPr b="1" lang="en" sz="1300">
                <a:solidFill>
                  <a:srgbClr val="595959"/>
                </a:solidFill>
                <a:latin typeface="Poppins"/>
                <a:ea typeface="Poppins"/>
                <a:cs typeface="Poppins"/>
                <a:sym typeface="Poppins"/>
              </a:rPr>
            </a:br>
            <a:endParaRPr b="1" sz="1300">
              <a:solidFill>
                <a:srgbClr val="595959"/>
              </a:solidFill>
              <a:latin typeface="Poppins"/>
              <a:ea typeface="Poppins"/>
              <a:cs typeface="Poppins"/>
              <a:sym typeface="Poppins"/>
            </a:endParaRPr>
          </a:p>
          <a:p>
            <a:pPr indent="0" lvl="0" marL="0" rtl="0" algn="l">
              <a:lnSpc>
                <a:spcPct val="115000"/>
              </a:lnSpc>
              <a:spcBef>
                <a:spcPts val="0"/>
              </a:spcBef>
              <a:spcAft>
                <a:spcPts val="0"/>
              </a:spcAft>
              <a:buNone/>
            </a:pPr>
            <a:r>
              <a:rPr b="1" lang="en" sz="1300">
                <a:solidFill>
                  <a:srgbClr val="666666"/>
                </a:solidFill>
                <a:latin typeface="Poppins"/>
                <a:ea typeface="Poppins"/>
                <a:cs typeface="Poppins"/>
                <a:sym typeface="Poppins"/>
              </a:rPr>
              <a:t>3. Negotiation is just a conversation to align on your needs and those of your employer. </a:t>
            </a:r>
            <a:br>
              <a:rPr b="1" lang="en" sz="1300">
                <a:solidFill>
                  <a:srgbClr val="666666"/>
                </a:solidFill>
                <a:latin typeface="Poppins"/>
                <a:ea typeface="Poppins"/>
                <a:cs typeface="Poppins"/>
                <a:sym typeface="Poppins"/>
              </a:rPr>
            </a:br>
            <a:r>
              <a:rPr i="1" lang="en" sz="1300">
                <a:solidFill>
                  <a:srgbClr val="666666"/>
                </a:solidFill>
                <a:latin typeface="Poppins"/>
                <a:ea typeface="Poppins"/>
                <a:cs typeface="Poppins"/>
                <a:sym typeface="Poppins"/>
              </a:rPr>
              <a:t>It is a normal part of the process.</a:t>
            </a:r>
            <a:endParaRPr i="1" sz="1300">
              <a:solidFill>
                <a:srgbClr val="666666"/>
              </a:solidFill>
              <a:latin typeface="Poppins"/>
              <a:ea typeface="Poppins"/>
              <a:cs typeface="Poppins"/>
              <a:sym typeface="Poppins"/>
            </a:endParaRPr>
          </a:p>
          <a:p>
            <a:pPr indent="0" lvl="0" marL="457200" rtl="0" algn="l">
              <a:lnSpc>
                <a:spcPct val="115000"/>
              </a:lnSpc>
              <a:spcBef>
                <a:spcPts val="0"/>
              </a:spcBef>
              <a:spcAft>
                <a:spcPts val="0"/>
              </a:spcAft>
              <a:buNone/>
            </a:pPr>
            <a:r>
              <a:t/>
            </a:r>
            <a:endParaRPr b="1">
              <a:solidFill>
                <a:schemeClr val="dk1"/>
              </a:solidFill>
              <a:latin typeface="Poppins"/>
              <a:ea typeface="Poppins"/>
              <a:cs typeface="Poppins"/>
              <a:sym typeface="Poppins"/>
            </a:endParaRPr>
          </a:p>
        </p:txBody>
      </p:sp>
      <p:pic>
        <p:nvPicPr>
          <p:cNvPr id="115" name="Google Shape;115;p27"/>
          <p:cNvPicPr preferRelativeResize="0"/>
          <p:nvPr/>
        </p:nvPicPr>
        <p:blipFill>
          <a:blip r:embed="rId4">
            <a:alphaModFix/>
          </a:blip>
          <a:stretch>
            <a:fillRect/>
          </a:stretch>
        </p:blipFill>
        <p:spPr>
          <a:xfrm>
            <a:off x="6057225" y="1360474"/>
            <a:ext cx="2521050" cy="2810976"/>
          </a:xfrm>
          <a:prstGeom prst="rect">
            <a:avLst/>
          </a:prstGeom>
          <a:noFill/>
          <a:ln>
            <a:noFill/>
          </a:ln>
        </p:spPr>
      </p:pic>
      <p:sp>
        <p:nvSpPr>
          <p:cNvPr id="116" name="Google Shape;116;p27"/>
          <p:cNvSpPr txBox="1"/>
          <p:nvPr/>
        </p:nvSpPr>
        <p:spPr>
          <a:xfrm>
            <a:off x="738873" y="688725"/>
            <a:ext cx="7389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Important things to keep in mind</a:t>
            </a:r>
            <a:endParaRPr b="1" sz="2300">
              <a:solidFill>
                <a:srgbClr val="2DC5FA"/>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8"/>
          <p:cNvSpPr txBox="1"/>
          <p:nvPr/>
        </p:nvSpPr>
        <p:spPr>
          <a:xfrm>
            <a:off x="738873" y="688725"/>
            <a:ext cx="7389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Important things to keep in mind</a:t>
            </a:r>
            <a:endParaRPr b="1" sz="2300">
              <a:solidFill>
                <a:srgbClr val="2DC5FA"/>
              </a:solidFill>
              <a:latin typeface="Poppins"/>
              <a:ea typeface="Poppins"/>
              <a:cs typeface="Poppins"/>
              <a:sym typeface="Poppins"/>
            </a:endParaRPr>
          </a:p>
        </p:txBody>
      </p:sp>
      <p:sp>
        <p:nvSpPr>
          <p:cNvPr id="122" name="Google Shape;122;p28"/>
          <p:cNvSpPr txBox="1"/>
          <p:nvPr/>
        </p:nvSpPr>
        <p:spPr>
          <a:xfrm>
            <a:off x="576175" y="1360475"/>
            <a:ext cx="5344200" cy="309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595959"/>
                </a:solidFill>
                <a:latin typeface="Poppins"/>
                <a:ea typeface="Poppins"/>
                <a:cs typeface="Poppins"/>
                <a:sym typeface="Poppins"/>
              </a:rPr>
              <a:t>4.  Salary negotiation can differ depending on the market and country you are searching for a job.</a:t>
            </a:r>
            <a:br>
              <a:rPr b="1" lang="en" sz="1300">
                <a:solidFill>
                  <a:srgbClr val="595959"/>
                </a:solidFill>
                <a:latin typeface="Poppins"/>
                <a:ea typeface="Poppins"/>
                <a:cs typeface="Poppins"/>
                <a:sym typeface="Poppins"/>
              </a:rPr>
            </a:br>
            <a:r>
              <a:rPr i="1" lang="en" sz="1200">
                <a:solidFill>
                  <a:srgbClr val="595959"/>
                </a:solidFill>
                <a:latin typeface="Poppins"/>
                <a:ea typeface="Poppins"/>
                <a:cs typeface="Poppins"/>
                <a:sym typeface="Poppins"/>
              </a:rPr>
              <a:t>E.g. Germany vs France</a:t>
            </a:r>
            <a:endParaRPr i="1" sz="1200">
              <a:solidFill>
                <a:srgbClr val="595959"/>
              </a:solidFill>
              <a:latin typeface="Poppins"/>
              <a:ea typeface="Poppins"/>
              <a:cs typeface="Poppins"/>
              <a:sym typeface="Poppins"/>
            </a:endParaRPr>
          </a:p>
          <a:p>
            <a:pPr indent="0" lvl="0" marL="0" rtl="0" algn="l">
              <a:lnSpc>
                <a:spcPct val="115000"/>
              </a:lnSpc>
              <a:spcBef>
                <a:spcPts val="0"/>
              </a:spcBef>
              <a:spcAft>
                <a:spcPts val="0"/>
              </a:spcAft>
              <a:buNone/>
            </a:pPr>
            <a:r>
              <a:rPr i="1" lang="en" sz="1200">
                <a:solidFill>
                  <a:srgbClr val="595959"/>
                </a:solidFill>
                <a:latin typeface="Poppins"/>
                <a:ea typeface="Poppins"/>
                <a:cs typeface="Poppins"/>
                <a:sym typeface="Poppins"/>
              </a:rPr>
              <a:t>There are countries with public salaries (UK). </a:t>
            </a:r>
            <a:br>
              <a:rPr i="1" lang="en" sz="1200">
                <a:solidFill>
                  <a:srgbClr val="595959"/>
                </a:solidFill>
                <a:latin typeface="Poppins"/>
                <a:ea typeface="Poppins"/>
                <a:cs typeface="Poppins"/>
                <a:sym typeface="Poppins"/>
              </a:rPr>
            </a:br>
            <a:r>
              <a:rPr i="1" lang="en" sz="1200">
                <a:solidFill>
                  <a:srgbClr val="595959"/>
                </a:solidFill>
                <a:latin typeface="Poppins"/>
                <a:ea typeface="Poppins"/>
                <a:cs typeface="Poppins"/>
                <a:sym typeface="Poppins"/>
              </a:rPr>
              <a:t>It makes the deal easier.</a:t>
            </a:r>
            <a:endParaRPr i="1" sz="1200">
              <a:solidFill>
                <a:srgbClr val="595959"/>
              </a:solidFill>
              <a:latin typeface="Poppins"/>
              <a:ea typeface="Poppins"/>
              <a:cs typeface="Poppins"/>
              <a:sym typeface="Poppins"/>
            </a:endParaRPr>
          </a:p>
          <a:p>
            <a:pPr indent="0" lvl="0" marL="0" rtl="0" algn="l">
              <a:lnSpc>
                <a:spcPct val="115000"/>
              </a:lnSpc>
              <a:spcBef>
                <a:spcPts val="0"/>
              </a:spcBef>
              <a:spcAft>
                <a:spcPts val="0"/>
              </a:spcAft>
              <a:buNone/>
            </a:pPr>
            <a:r>
              <a:t/>
            </a:r>
            <a:endParaRPr b="1" sz="1300">
              <a:solidFill>
                <a:srgbClr val="595959"/>
              </a:solidFill>
              <a:latin typeface="Poppins"/>
              <a:ea typeface="Poppins"/>
              <a:cs typeface="Poppins"/>
              <a:sym typeface="Poppins"/>
            </a:endParaRPr>
          </a:p>
          <a:p>
            <a:pPr indent="0" lvl="0" marL="0" rtl="0" algn="l">
              <a:lnSpc>
                <a:spcPct val="115000"/>
              </a:lnSpc>
              <a:spcBef>
                <a:spcPts val="0"/>
              </a:spcBef>
              <a:spcAft>
                <a:spcPts val="0"/>
              </a:spcAft>
              <a:buNone/>
            </a:pPr>
            <a:r>
              <a:rPr b="1" lang="en" sz="1300">
                <a:solidFill>
                  <a:srgbClr val="595959"/>
                </a:solidFill>
                <a:latin typeface="Poppins"/>
                <a:ea typeface="Poppins"/>
                <a:cs typeface="Poppins"/>
                <a:sym typeface="Poppins"/>
              </a:rPr>
              <a:t>5. You have less flexibility to negotiate as a junior or in your very first job. </a:t>
            </a:r>
            <a:br>
              <a:rPr b="1" lang="en" sz="1300">
                <a:solidFill>
                  <a:srgbClr val="595959"/>
                </a:solidFill>
                <a:latin typeface="Poppins"/>
                <a:ea typeface="Poppins"/>
                <a:cs typeface="Poppins"/>
                <a:sym typeface="Poppins"/>
              </a:rPr>
            </a:br>
            <a:r>
              <a:rPr i="1" lang="en" sz="1200">
                <a:solidFill>
                  <a:srgbClr val="595959"/>
                </a:solidFill>
                <a:latin typeface="Poppins"/>
                <a:ea typeface="Poppins"/>
                <a:cs typeface="Poppins"/>
                <a:sym typeface="Poppins"/>
              </a:rPr>
              <a:t>But you need to be aware of salaries to not get underpaid.</a:t>
            </a:r>
            <a:endParaRPr i="1" sz="1200">
              <a:solidFill>
                <a:srgbClr val="595959"/>
              </a:solidFill>
              <a:latin typeface="Poppins"/>
              <a:ea typeface="Poppins"/>
              <a:cs typeface="Poppins"/>
              <a:sym typeface="Poppins"/>
            </a:endParaRPr>
          </a:p>
          <a:p>
            <a:pPr indent="0" lvl="0" marL="0" rtl="0" algn="l">
              <a:lnSpc>
                <a:spcPct val="115000"/>
              </a:lnSpc>
              <a:spcBef>
                <a:spcPts val="0"/>
              </a:spcBef>
              <a:spcAft>
                <a:spcPts val="0"/>
              </a:spcAft>
              <a:buNone/>
            </a:pPr>
            <a:r>
              <a:t/>
            </a:r>
            <a:endParaRPr b="1" sz="1300">
              <a:solidFill>
                <a:srgbClr val="595959"/>
              </a:solidFill>
              <a:latin typeface="Poppins"/>
              <a:ea typeface="Poppins"/>
              <a:cs typeface="Poppins"/>
              <a:sym typeface="Poppins"/>
            </a:endParaRPr>
          </a:p>
          <a:p>
            <a:pPr indent="0" lvl="0" marL="0" rtl="0" algn="l">
              <a:lnSpc>
                <a:spcPct val="115000"/>
              </a:lnSpc>
              <a:spcBef>
                <a:spcPts val="0"/>
              </a:spcBef>
              <a:spcAft>
                <a:spcPts val="0"/>
              </a:spcAft>
              <a:buNone/>
            </a:pPr>
            <a:r>
              <a:rPr b="1" lang="en" sz="1300">
                <a:solidFill>
                  <a:srgbClr val="595959"/>
                </a:solidFill>
                <a:latin typeface="Poppins"/>
                <a:ea typeface="Poppins"/>
                <a:cs typeface="Poppins"/>
                <a:sym typeface="Poppins"/>
              </a:rPr>
              <a:t>6. ALWAYS negotiate in person </a:t>
            </a:r>
            <a:r>
              <a:rPr lang="en" sz="1300">
                <a:solidFill>
                  <a:srgbClr val="595959"/>
                </a:solidFill>
                <a:latin typeface="Poppins"/>
                <a:ea typeface="Poppins"/>
                <a:cs typeface="Poppins"/>
                <a:sym typeface="Poppins"/>
              </a:rPr>
              <a:t>(not via email) but </a:t>
            </a:r>
            <a:r>
              <a:rPr b="1" lang="en" sz="1300">
                <a:solidFill>
                  <a:srgbClr val="595959"/>
                </a:solidFill>
                <a:latin typeface="Poppins"/>
                <a:ea typeface="Poppins"/>
                <a:cs typeface="Poppins"/>
                <a:sym typeface="Poppins"/>
              </a:rPr>
              <a:t>have the offer in a written way. </a:t>
            </a:r>
            <a:endParaRPr sz="1300">
              <a:solidFill>
                <a:srgbClr val="595959"/>
              </a:solidFill>
              <a:latin typeface="Poppins"/>
              <a:ea typeface="Poppins"/>
              <a:cs typeface="Poppins"/>
              <a:sym typeface="Poppins"/>
            </a:endParaRPr>
          </a:p>
          <a:p>
            <a:pPr indent="0" lvl="0" marL="0" rtl="0" algn="l">
              <a:lnSpc>
                <a:spcPct val="115000"/>
              </a:lnSpc>
              <a:spcBef>
                <a:spcPts val="0"/>
              </a:spcBef>
              <a:spcAft>
                <a:spcPts val="0"/>
              </a:spcAft>
              <a:buNone/>
            </a:pPr>
            <a:r>
              <a:t/>
            </a:r>
            <a:endParaRPr b="1">
              <a:solidFill>
                <a:schemeClr val="dk1"/>
              </a:solidFill>
              <a:latin typeface="Poppins"/>
              <a:ea typeface="Poppins"/>
              <a:cs typeface="Poppins"/>
              <a:sym typeface="Poppins"/>
            </a:endParaRPr>
          </a:p>
        </p:txBody>
      </p:sp>
      <p:pic>
        <p:nvPicPr>
          <p:cNvPr id="123" name="Google Shape;123;p28"/>
          <p:cNvPicPr preferRelativeResize="0"/>
          <p:nvPr/>
        </p:nvPicPr>
        <p:blipFill>
          <a:blip r:embed="rId4">
            <a:alphaModFix/>
          </a:blip>
          <a:stretch>
            <a:fillRect/>
          </a:stretch>
        </p:blipFill>
        <p:spPr>
          <a:xfrm>
            <a:off x="6057225" y="1360474"/>
            <a:ext cx="2521050" cy="28109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9"/>
          <p:cNvSpPr txBox="1"/>
          <p:nvPr/>
        </p:nvSpPr>
        <p:spPr>
          <a:xfrm>
            <a:off x="738873" y="688725"/>
            <a:ext cx="7389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Important things to keep in mind</a:t>
            </a:r>
            <a:endParaRPr b="1" sz="2300">
              <a:solidFill>
                <a:srgbClr val="2DC5FA"/>
              </a:solidFill>
              <a:latin typeface="Poppins"/>
              <a:ea typeface="Poppins"/>
              <a:cs typeface="Poppins"/>
              <a:sym typeface="Poppins"/>
            </a:endParaRPr>
          </a:p>
        </p:txBody>
      </p:sp>
      <p:sp>
        <p:nvSpPr>
          <p:cNvPr id="129" name="Google Shape;129;p29"/>
          <p:cNvSpPr txBox="1"/>
          <p:nvPr/>
        </p:nvSpPr>
        <p:spPr>
          <a:xfrm>
            <a:off x="576175" y="1360475"/>
            <a:ext cx="5344200" cy="148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595959"/>
                </a:solidFill>
                <a:latin typeface="Poppins"/>
                <a:ea typeface="Poppins"/>
                <a:cs typeface="Poppins"/>
                <a:sym typeface="Poppins"/>
              </a:rPr>
              <a:t>7. If they can’t offer more, ask  for future salary changes.</a:t>
            </a:r>
            <a:endParaRPr b="1" sz="1300">
              <a:solidFill>
                <a:srgbClr val="595959"/>
              </a:solidFill>
              <a:latin typeface="Poppins"/>
              <a:ea typeface="Poppins"/>
              <a:cs typeface="Poppins"/>
              <a:sym typeface="Poppins"/>
            </a:endParaRPr>
          </a:p>
          <a:p>
            <a:pPr indent="0" lvl="0" marL="0" rtl="0" algn="l">
              <a:lnSpc>
                <a:spcPct val="115000"/>
              </a:lnSpc>
              <a:spcBef>
                <a:spcPts val="0"/>
              </a:spcBef>
              <a:spcAft>
                <a:spcPts val="0"/>
              </a:spcAft>
              <a:buNone/>
            </a:pPr>
            <a:r>
              <a:rPr i="1" lang="en" sz="1200">
                <a:solidFill>
                  <a:srgbClr val="595959"/>
                </a:solidFill>
                <a:latin typeface="Poppins"/>
                <a:ea typeface="Poppins"/>
                <a:cs typeface="Poppins"/>
                <a:sym typeface="Poppins"/>
              </a:rPr>
              <a:t> It can be a planned time to reassess your salary or a planned increase after some predetermined amount of time.</a:t>
            </a:r>
            <a:endParaRPr i="1" sz="1200">
              <a:solidFill>
                <a:srgbClr val="595959"/>
              </a:solidFill>
              <a:latin typeface="Poppins"/>
              <a:ea typeface="Poppins"/>
              <a:cs typeface="Poppins"/>
              <a:sym typeface="Poppins"/>
            </a:endParaRPr>
          </a:p>
          <a:p>
            <a:pPr indent="0" lvl="0" marL="0" rtl="0" algn="l">
              <a:lnSpc>
                <a:spcPct val="115000"/>
              </a:lnSpc>
              <a:spcBef>
                <a:spcPts val="0"/>
              </a:spcBef>
              <a:spcAft>
                <a:spcPts val="0"/>
              </a:spcAft>
              <a:buNone/>
            </a:pPr>
            <a:r>
              <a:t/>
            </a:r>
            <a:endParaRPr i="1" sz="1200">
              <a:solidFill>
                <a:srgbClr val="595959"/>
              </a:solidFill>
              <a:latin typeface="Poppins"/>
              <a:ea typeface="Poppins"/>
              <a:cs typeface="Poppins"/>
              <a:sym typeface="Poppins"/>
            </a:endParaRPr>
          </a:p>
          <a:p>
            <a:pPr indent="0" lvl="0" marL="0" rtl="0" algn="l">
              <a:lnSpc>
                <a:spcPct val="115000"/>
              </a:lnSpc>
              <a:spcBef>
                <a:spcPts val="0"/>
              </a:spcBef>
              <a:spcAft>
                <a:spcPts val="0"/>
              </a:spcAft>
              <a:buNone/>
            </a:pPr>
            <a:r>
              <a:rPr b="1" lang="en" sz="1300">
                <a:solidFill>
                  <a:srgbClr val="595959"/>
                </a:solidFill>
                <a:latin typeface="Poppins"/>
                <a:ea typeface="Poppins"/>
                <a:cs typeface="Poppins"/>
                <a:sym typeface="Poppins"/>
              </a:rPr>
              <a:t>8. Consider other ways the employer could compensate you that would be valuable to you.</a:t>
            </a:r>
            <a:endParaRPr b="1">
              <a:solidFill>
                <a:schemeClr val="dk1"/>
              </a:solidFill>
              <a:latin typeface="Poppins"/>
              <a:ea typeface="Poppins"/>
              <a:cs typeface="Poppins"/>
              <a:sym typeface="Poppins"/>
            </a:endParaRPr>
          </a:p>
        </p:txBody>
      </p:sp>
      <p:pic>
        <p:nvPicPr>
          <p:cNvPr id="130" name="Google Shape;130;p29"/>
          <p:cNvPicPr preferRelativeResize="0"/>
          <p:nvPr/>
        </p:nvPicPr>
        <p:blipFill>
          <a:blip r:embed="rId4">
            <a:alphaModFix/>
          </a:blip>
          <a:stretch>
            <a:fillRect/>
          </a:stretch>
        </p:blipFill>
        <p:spPr>
          <a:xfrm>
            <a:off x="6057225" y="1360474"/>
            <a:ext cx="2521050" cy="281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30"/>
          <p:cNvSpPr txBox="1"/>
          <p:nvPr/>
        </p:nvSpPr>
        <p:spPr>
          <a:xfrm>
            <a:off x="754373" y="719750"/>
            <a:ext cx="7389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Some practical tips on </a:t>
            </a:r>
            <a:r>
              <a:rPr b="1" lang="en" sz="2300">
                <a:solidFill>
                  <a:srgbClr val="2DC5FA"/>
                </a:solidFill>
                <a:latin typeface="Poppins"/>
                <a:ea typeface="Poppins"/>
                <a:cs typeface="Poppins"/>
                <a:sym typeface="Poppins"/>
              </a:rPr>
              <a:t>negotiation</a:t>
            </a:r>
            <a:endParaRPr b="1" sz="2300">
              <a:solidFill>
                <a:srgbClr val="2DC5FA"/>
              </a:solidFill>
              <a:latin typeface="Poppins"/>
              <a:ea typeface="Poppins"/>
              <a:cs typeface="Poppins"/>
              <a:sym typeface="Poppins"/>
            </a:endParaRPr>
          </a:p>
        </p:txBody>
      </p:sp>
      <p:sp>
        <p:nvSpPr>
          <p:cNvPr id="136" name="Google Shape;136;p30"/>
          <p:cNvSpPr txBox="1"/>
          <p:nvPr/>
        </p:nvSpPr>
        <p:spPr>
          <a:xfrm>
            <a:off x="754375" y="1329475"/>
            <a:ext cx="7473300" cy="31545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595959"/>
              </a:buClr>
              <a:buSzPts val="1400"/>
              <a:buFont typeface="Work Sans"/>
              <a:buAutoNum type="arabicPeriod"/>
            </a:pPr>
            <a:r>
              <a:rPr b="1" lang="en" sz="1300">
                <a:solidFill>
                  <a:srgbClr val="595959"/>
                </a:solidFill>
                <a:latin typeface="Poppins"/>
                <a:ea typeface="Poppins"/>
                <a:cs typeface="Poppins"/>
                <a:sym typeface="Poppins"/>
              </a:rPr>
              <a:t>Use kind and soft language. </a:t>
            </a:r>
            <a:br>
              <a:rPr b="1" lang="en">
                <a:solidFill>
                  <a:srgbClr val="595959"/>
                </a:solidFill>
                <a:latin typeface="Poppins"/>
                <a:ea typeface="Poppins"/>
                <a:cs typeface="Poppins"/>
                <a:sym typeface="Poppins"/>
              </a:rPr>
            </a:br>
            <a:r>
              <a:rPr i="1" lang="en" sz="1100">
                <a:solidFill>
                  <a:srgbClr val="595959"/>
                </a:solidFill>
                <a:latin typeface="Poppins"/>
                <a:ea typeface="Poppins"/>
                <a:cs typeface="Poppins"/>
                <a:sym typeface="Poppins"/>
              </a:rPr>
              <a:t>I am wondering if the number is flexible. I would be more comfortable with 40K. Is there any room for growth? </a:t>
            </a:r>
            <a:endParaRPr i="1" sz="1100">
              <a:solidFill>
                <a:srgbClr val="595959"/>
              </a:solidFill>
              <a:latin typeface="Poppins"/>
              <a:ea typeface="Poppins"/>
              <a:cs typeface="Poppins"/>
              <a:sym typeface="Poppins"/>
            </a:endParaRPr>
          </a:p>
          <a:p>
            <a:pPr indent="-317500" lvl="0" marL="457200" rtl="0" algn="l">
              <a:lnSpc>
                <a:spcPct val="150000"/>
              </a:lnSpc>
              <a:spcBef>
                <a:spcPts val="0"/>
              </a:spcBef>
              <a:spcAft>
                <a:spcPts val="0"/>
              </a:spcAft>
              <a:buClr>
                <a:srgbClr val="595959"/>
              </a:buClr>
              <a:buSzPts val="1400"/>
              <a:buFont typeface="Work Sans"/>
              <a:buAutoNum type="arabicPeriod"/>
            </a:pPr>
            <a:r>
              <a:rPr b="1" lang="en" sz="1300">
                <a:solidFill>
                  <a:srgbClr val="595959"/>
                </a:solidFill>
                <a:latin typeface="Poppins"/>
                <a:ea typeface="Poppins"/>
                <a:cs typeface="Poppins"/>
                <a:sym typeface="Poppins"/>
              </a:rPr>
              <a:t>Use the sentences: </a:t>
            </a:r>
            <a:r>
              <a:rPr b="1" i="1" lang="en" sz="1300">
                <a:solidFill>
                  <a:srgbClr val="595959"/>
                </a:solidFill>
                <a:latin typeface="Poppins"/>
                <a:ea typeface="Poppins"/>
                <a:cs typeface="Poppins"/>
                <a:sym typeface="Poppins"/>
              </a:rPr>
              <a:t>“based on my research…”, “How flexible is that number?”...</a:t>
            </a:r>
            <a:endParaRPr b="1" sz="1300">
              <a:solidFill>
                <a:srgbClr val="595959"/>
              </a:solidFill>
              <a:latin typeface="Poppins"/>
              <a:ea typeface="Poppins"/>
              <a:cs typeface="Poppins"/>
              <a:sym typeface="Poppins"/>
            </a:endParaRPr>
          </a:p>
          <a:p>
            <a:pPr indent="-304800" lvl="0" marL="457200" rtl="0" algn="l">
              <a:lnSpc>
                <a:spcPct val="150000"/>
              </a:lnSpc>
              <a:spcBef>
                <a:spcPts val="0"/>
              </a:spcBef>
              <a:spcAft>
                <a:spcPts val="0"/>
              </a:spcAft>
              <a:buClr>
                <a:srgbClr val="595959"/>
              </a:buClr>
              <a:buSzPts val="1200"/>
              <a:buFont typeface="Poppins"/>
              <a:buAutoNum type="arabicPeriod"/>
            </a:pPr>
            <a:r>
              <a:rPr b="1" lang="en" sz="1300">
                <a:solidFill>
                  <a:srgbClr val="595959"/>
                </a:solidFill>
                <a:latin typeface="Poppins"/>
                <a:ea typeface="Poppins"/>
                <a:cs typeface="Poppins"/>
                <a:sym typeface="Poppins"/>
              </a:rPr>
              <a:t>Take your time to think</a:t>
            </a:r>
            <a:br>
              <a:rPr b="1" lang="en" sz="1300">
                <a:solidFill>
                  <a:srgbClr val="595959"/>
                </a:solidFill>
                <a:latin typeface="Poppins"/>
                <a:ea typeface="Poppins"/>
                <a:cs typeface="Poppins"/>
                <a:sym typeface="Poppins"/>
              </a:rPr>
            </a:br>
            <a:r>
              <a:rPr i="1" lang="en" sz="1100">
                <a:solidFill>
                  <a:srgbClr val="595959"/>
                </a:solidFill>
                <a:latin typeface="Poppins"/>
                <a:ea typeface="Poppins"/>
                <a:cs typeface="Poppins"/>
                <a:sym typeface="Poppins"/>
              </a:rPr>
              <a:t>Remember that you don't have to say yes or no straight away. Take time to think about the offer and </a:t>
            </a:r>
            <a:r>
              <a:rPr b="1" i="1" lang="en" sz="1100">
                <a:solidFill>
                  <a:srgbClr val="595959"/>
                </a:solidFill>
                <a:latin typeface="Poppins"/>
                <a:ea typeface="Poppins"/>
                <a:cs typeface="Poppins"/>
                <a:sym typeface="Poppins"/>
              </a:rPr>
              <a:t>ask for it to be sent in a written form.</a:t>
            </a:r>
            <a:br>
              <a:rPr b="1" i="1" lang="en" sz="1100">
                <a:solidFill>
                  <a:srgbClr val="595959"/>
                </a:solidFill>
                <a:latin typeface="Poppins"/>
                <a:ea typeface="Poppins"/>
                <a:cs typeface="Poppins"/>
                <a:sym typeface="Poppins"/>
              </a:rPr>
            </a:br>
            <a:endParaRPr b="1" i="1" sz="1100">
              <a:solidFill>
                <a:srgbClr val="595959"/>
              </a:solidFill>
              <a:latin typeface="Poppins"/>
              <a:ea typeface="Poppins"/>
              <a:cs typeface="Poppins"/>
              <a:sym typeface="Poppins"/>
            </a:endParaRPr>
          </a:p>
          <a:p>
            <a:pPr indent="0" lvl="0" marL="457200" rtl="0" algn="l">
              <a:lnSpc>
                <a:spcPct val="115000"/>
              </a:lnSpc>
              <a:spcBef>
                <a:spcPts val="0"/>
              </a:spcBef>
              <a:spcAft>
                <a:spcPts val="0"/>
              </a:spcAft>
              <a:buNone/>
            </a:pPr>
            <a:r>
              <a:rPr b="1" i="1" lang="en" sz="1100">
                <a:solidFill>
                  <a:srgbClr val="2DC5FA"/>
                </a:solidFill>
                <a:latin typeface="Poppins"/>
                <a:ea typeface="Poppins"/>
                <a:cs typeface="Poppins"/>
                <a:sym typeface="Poppins"/>
              </a:rPr>
              <a:t>If you feel that the offer is off, they are not flexible to negotiate and other benefits don't convince you, it's ok to politely decline.</a:t>
            </a:r>
            <a:endParaRPr b="1" i="1" sz="1100">
              <a:solidFill>
                <a:srgbClr val="595959"/>
              </a:solidFill>
              <a:latin typeface="Poppins"/>
              <a:ea typeface="Poppins"/>
              <a:cs typeface="Poppins"/>
              <a:sym typeface="Poppins"/>
            </a:endParaRPr>
          </a:p>
          <a:p>
            <a:pPr indent="0" lvl="0" marL="457200" rtl="0" algn="l">
              <a:lnSpc>
                <a:spcPct val="115000"/>
              </a:lnSpc>
              <a:spcBef>
                <a:spcPts val="0"/>
              </a:spcBef>
              <a:spcAft>
                <a:spcPts val="0"/>
              </a:spcAft>
              <a:buNone/>
            </a:pPr>
            <a:r>
              <a:t/>
            </a:r>
            <a:endParaRPr b="1" i="1" sz="1100">
              <a:solidFill>
                <a:srgbClr val="595959"/>
              </a:solidFill>
              <a:latin typeface="Poppins"/>
              <a:ea typeface="Poppins"/>
              <a:cs typeface="Poppins"/>
              <a:sym typeface="Poppins"/>
            </a:endParaRPr>
          </a:p>
          <a:p>
            <a:pPr indent="0" lvl="0" marL="457200" rtl="0" algn="l">
              <a:lnSpc>
                <a:spcPct val="115000"/>
              </a:lnSpc>
              <a:spcBef>
                <a:spcPts val="0"/>
              </a:spcBef>
              <a:spcAft>
                <a:spcPts val="0"/>
              </a:spcAft>
              <a:buNone/>
            </a:pPr>
            <a:r>
              <a:t/>
            </a:r>
            <a:endParaRPr b="1" i="1" sz="1100">
              <a:solidFill>
                <a:schemeClr val="dk2"/>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31"/>
          <p:cNvSpPr txBox="1"/>
          <p:nvPr/>
        </p:nvSpPr>
        <p:spPr>
          <a:xfrm>
            <a:off x="738873" y="688725"/>
            <a:ext cx="7389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Examples of non-financial incentives</a:t>
            </a:r>
            <a:endParaRPr b="1" sz="2300">
              <a:solidFill>
                <a:srgbClr val="2DC5FA"/>
              </a:solidFill>
              <a:latin typeface="Poppins"/>
              <a:ea typeface="Poppins"/>
              <a:cs typeface="Poppins"/>
              <a:sym typeface="Poppins"/>
            </a:endParaRPr>
          </a:p>
        </p:txBody>
      </p:sp>
      <p:sp>
        <p:nvSpPr>
          <p:cNvPr id="142" name="Google Shape;142;p31"/>
          <p:cNvSpPr txBox="1"/>
          <p:nvPr/>
        </p:nvSpPr>
        <p:spPr>
          <a:xfrm>
            <a:off x="429950" y="2933100"/>
            <a:ext cx="2707800" cy="7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900">
                <a:solidFill>
                  <a:schemeClr val="dk2"/>
                </a:solidFill>
                <a:latin typeface="Poppins"/>
                <a:ea typeface="Poppins"/>
                <a:cs typeface="Poppins"/>
                <a:sym typeface="Poppins"/>
              </a:rPr>
              <a:t>Flexible working hours</a:t>
            </a:r>
            <a:endParaRPr b="1" sz="1900">
              <a:solidFill>
                <a:schemeClr val="dk2"/>
              </a:solidFill>
              <a:latin typeface="Poppins"/>
              <a:ea typeface="Poppins"/>
              <a:cs typeface="Poppins"/>
              <a:sym typeface="Poppins"/>
            </a:endParaRPr>
          </a:p>
        </p:txBody>
      </p:sp>
      <p:pic>
        <p:nvPicPr>
          <p:cNvPr id="143" name="Google Shape;143;p31"/>
          <p:cNvPicPr preferRelativeResize="0"/>
          <p:nvPr/>
        </p:nvPicPr>
        <p:blipFill>
          <a:blip r:embed="rId4">
            <a:alphaModFix/>
          </a:blip>
          <a:stretch>
            <a:fillRect/>
          </a:stretch>
        </p:blipFill>
        <p:spPr>
          <a:xfrm>
            <a:off x="1321150" y="1836225"/>
            <a:ext cx="867800" cy="867800"/>
          </a:xfrm>
          <a:prstGeom prst="rect">
            <a:avLst/>
          </a:prstGeom>
          <a:noFill/>
          <a:ln>
            <a:noFill/>
          </a:ln>
        </p:spPr>
      </p:pic>
      <p:pic>
        <p:nvPicPr>
          <p:cNvPr id="144" name="Google Shape;144;p31"/>
          <p:cNvPicPr preferRelativeResize="0"/>
          <p:nvPr/>
        </p:nvPicPr>
        <p:blipFill>
          <a:blip r:embed="rId5">
            <a:alphaModFix/>
          </a:blip>
          <a:stretch>
            <a:fillRect/>
          </a:stretch>
        </p:blipFill>
        <p:spPr>
          <a:xfrm>
            <a:off x="4023562" y="1797888"/>
            <a:ext cx="944475" cy="944475"/>
          </a:xfrm>
          <a:prstGeom prst="rect">
            <a:avLst/>
          </a:prstGeom>
          <a:noFill/>
          <a:ln>
            <a:noFill/>
          </a:ln>
        </p:spPr>
      </p:pic>
      <p:sp>
        <p:nvSpPr>
          <p:cNvPr id="145" name="Google Shape;145;p31"/>
          <p:cNvSpPr txBox="1"/>
          <p:nvPr/>
        </p:nvSpPr>
        <p:spPr>
          <a:xfrm>
            <a:off x="3141888" y="2952750"/>
            <a:ext cx="2707800" cy="7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900">
                <a:solidFill>
                  <a:schemeClr val="dk2"/>
                </a:solidFill>
                <a:latin typeface="Poppins"/>
                <a:ea typeface="Poppins"/>
                <a:cs typeface="Poppins"/>
                <a:sym typeface="Poppins"/>
              </a:rPr>
              <a:t>Extra annual leave</a:t>
            </a:r>
            <a:endParaRPr b="1" sz="1700">
              <a:solidFill>
                <a:schemeClr val="dk2"/>
              </a:solidFill>
              <a:latin typeface="Poppins"/>
              <a:ea typeface="Poppins"/>
              <a:cs typeface="Poppins"/>
              <a:sym typeface="Poppins"/>
            </a:endParaRPr>
          </a:p>
        </p:txBody>
      </p:sp>
      <p:pic>
        <p:nvPicPr>
          <p:cNvPr id="146" name="Google Shape;146;p31"/>
          <p:cNvPicPr preferRelativeResize="0"/>
          <p:nvPr/>
        </p:nvPicPr>
        <p:blipFill>
          <a:blip r:embed="rId6">
            <a:alphaModFix/>
          </a:blip>
          <a:stretch>
            <a:fillRect/>
          </a:stretch>
        </p:blipFill>
        <p:spPr>
          <a:xfrm>
            <a:off x="6120500" y="1575250"/>
            <a:ext cx="2059600" cy="1374775"/>
          </a:xfrm>
          <a:prstGeom prst="rect">
            <a:avLst/>
          </a:prstGeom>
          <a:noFill/>
          <a:ln>
            <a:noFill/>
          </a:ln>
        </p:spPr>
      </p:pic>
      <p:sp>
        <p:nvSpPr>
          <p:cNvPr id="147" name="Google Shape;147;p31"/>
          <p:cNvSpPr txBox="1"/>
          <p:nvPr/>
        </p:nvSpPr>
        <p:spPr>
          <a:xfrm>
            <a:off x="5796400" y="2952750"/>
            <a:ext cx="2793900" cy="7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900">
                <a:solidFill>
                  <a:schemeClr val="dk2"/>
                </a:solidFill>
                <a:latin typeface="Poppins"/>
                <a:ea typeface="Poppins"/>
                <a:cs typeface="Poppins"/>
                <a:sym typeface="Poppins"/>
              </a:rPr>
              <a:t>Training/Professional development</a:t>
            </a:r>
            <a:endParaRPr b="1" sz="1900">
              <a:solidFill>
                <a:schemeClr val="dk2"/>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32"/>
          <p:cNvSpPr txBox="1"/>
          <p:nvPr/>
        </p:nvSpPr>
        <p:spPr>
          <a:xfrm>
            <a:off x="738873" y="688725"/>
            <a:ext cx="73896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Examples of non-financial incentives</a:t>
            </a:r>
            <a:endParaRPr b="1" sz="2300">
              <a:solidFill>
                <a:srgbClr val="2DC5FA"/>
              </a:solidFill>
              <a:latin typeface="Poppins"/>
              <a:ea typeface="Poppins"/>
              <a:cs typeface="Poppins"/>
              <a:sym typeface="Poppins"/>
            </a:endParaRPr>
          </a:p>
        </p:txBody>
      </p:sp>
      <p:sp>
        <p:nvSpPr>
          <p:cNvPr id="153" name="Google Shape;153;p32"/>
          <p:cNvSpPr txBox="1"/>
          <p:nvPr/>
        </p:nvSpPr>
        <p:spPr>
          <a:xfrm>
            <a:off x="3154138" y="3931100"/>
            <a:ext cx="2707800" cy="7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900">
                <a:solidFill>
                  <a:srgbClr val="EA9999"/>
                </a:solidFill>
                <a:latin typeface="Poppins"/>
                <a:ea typeface="Poppins"/>
                <a:cs typeface="Poppins"/>
                <a:sym typeface="Poppins"/>
              </a:rPr>
              <a:t>Working from home</a:t>
            </a:r>
            <a:endParaRPr b="1" sz="1700">
              <a:solidFill>
                <a:srgbClr val="EA9999"/>
              </a:solidFill>
              <a:latin typeface="Poppins"/>
              <a:ea typeface="Poppins"/>
              <a:cs typeface="Poppins"/>
              <a:sym typeface="Poppins"/>
            </a:endParaRPr>
          </a:p>
        </p:txBody>
      </p:sp>
      <p:pic>
        <p:nvPicPr>
          <p:cNvPr id="154" name="Google Shape;154;p32"/>
          <p:cNvPicPr preferRelativeResize="0"/>
          <p:nvPr/>
        </p:nvPicPr>
        <p:blipFill rotWithShape="1">
          <a:blip r:embed="rId4">
            <a:alphaModFix/>
          </a:blip>
          <a:srcRect b="8767" l="55570" r="7625" t="0"/>
          <a:stretch/>
        </p:blipFill>
        <p:spPr>
          <a:xfrm>
            <a:off x="3375775" y="1334850"/>
            <a:ext cx="2115800" cy="2596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33"/>
          <p:cNvSpPr txBox="1"/>
          <p:nvPr/>
        </p:nvSpPr>
        <p:spPr>
          <a:xfrm>
            <a:off x="149257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2DC5FA"/>
                </a:solidFill>
                <a:latin typeface="Poppins"/>
                <a:ea typeface="Poppins"/>
                <a:cs typeface="Poppins"/>
                <a:sym typeface="Poppins"/>
              </a:rPr>
              <a:t>STEP 1</a:t>
            </a:r>
            <a:endParaRPr b="1" sz="1500">
              <a:solidFill>
                <a:srgbClr val="2DC5FA"/>
              </a:solidFill>
              <a:latin typeface="Poppins"/>
              <a:ea typeface="Poppins"/>
              <a:cs typeface="Poppins"/>
              <a:sym typeface="Poppins"/>
            </a:endParaRPr>
          </a:p>
        </p:txBody>
      </p:sp>
      <p:sp>
        <p:nvSpPr>
          <p:cNvPr id="160" name="Google Shape;160;p33"/>
          <p:cNvSpPr txBox="1"/>
          <p:nvPr/>
        </p:nvSpPr>
        <p:spPr>
          <a:xfrm>
            <a:off x="569025" y="839100"/>
            <a:ext cx="69243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2300">
                <a:solidFill>
                  <a:srgbClr val="2DC5FA"/>
                </a:solidFill>
                <a:latin typeface="Poppins"/>
                <a:ea typeface="Poppins"/>
                <a:cs typeface="Poppins"/>
                <a:sym typeface="Poppins"/>
              </a:rPr>
              <a:t>How to prepare for salary questions?</a:t>
            </a:r>
            <a:endParaRPr b="1" sz="2300">
              <a:solidFill>
                <a:srgbClr val="2DC5FA"/>
              </a:solidFill>
              <a:latin typeface="Poppins"/>
              <a:ea typeface="Poppins"/>
              <a:cs typeface="Poppins"/>
              <a:sym typeface="Poppins"/>
            </a:endParaRPr>
          </a:p>
        </p:txBody>
      </p:sp>
      <p:sp>
        <p:nvSpPr>
          <p:cNvPr id="161" name="Google Shape;161;p33"/>
          <p:cNvSpPr txBox="1"/>
          <p:nvPr/>
        </p:nvSpPr>
        <p:spPr>
          <a:xfrm>
            <a:off x="4087200" y="284335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2DC5FA"/>
                </a:solidFill>
                <a:latin typeface="Poppins"/>
                <a:ea typeface="Poppins"/>
                <a:cs typeface="Poppins"/>
                <a:sym typeface="Poppins"/>
              </a:rPr>
              <a:t>STEP 2</a:t>
            </a:r>
            <a:endParaRPr b="1" sz="1500">
              <a:solidFill>
                <a:srgbClr val="2DC5FA"/>
              </a:solidFill>
              <a:latin typeface="Poppins"/>
              <a:ea typeface="Poppins"/>
              <a:cs typeface="Poppins"/>
              <a:sym typeface="Poppins"/>
            </a:endParaRPr>
          </a:p>
        </p:txBody>
      </p:sp>
      <p:sp>
        <p:nvSpPr>
          <p:cNvPr id="162" name="Google Shape;162;p33"/>
          <p:cNvSpPr txBox="1"/>
          <p:nvPr/>
        </p:nvSpPr>
        <p:spPr>
          <a:xfrm>
            <a:off x="6681825" y="2840500"/>
            <a:ext cx="969600" cy="303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2DC5FA"/>
                </a:solidFill>
                <a:latin typeface="Poppins"/>
                <a:ea typeface="Poppins"/>
                <a:cs typeface="Poppins"/>
                <a:sym typeface="Poppins"/>
              </a:rPr>
              <a:t>STEP 3</a:t>
            </a:r>
            <a:endParaRPr b="1" sz="1500">
              <a:solidFill>
                <a:srgbClr val="2DC5FA"/>
              </a:solidFill>
              <a:latin typeface="Poppins"/>
              <a:ea typeface="Poppins"/>
              <a:cs typeface="Poppins"/>
              <a:sym typeface="Poppins"/>
            </a:endParaRPr>
          </a:p>
        </p:txBody>
      </p:sp>
      <p:sp>
        <p:nvSpPr>
          <p:cNvPr id="163" name="Google Shape;163;p33"/>
          <p:cNvSpPr txBox="1"/>
          <p:nvPr/>
        </p:nvSpPr>
        <p:spPr>
          <a:xfrm>
            <a:off x="3246900" y="3227750"/>
            <a:ext cx="25029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200">
                <a:solidFill>
                  <a:srgbClr val="434343"/>
                </a:solidFill>
                <a:latin typeface="Poppins"/>
                <a:ea typeface="Poppins"/>
                <a:cs typeface="Poppins"/>
                <a:sym typeface="Poppins"/>
              </a:rPr>
              <a:t>Know your salary range</a:t>
            </a:r>
            <a:br>
              <a:rPr lang="en" sz="1200">
                <a:solidFill>
                  <a:srgbClr val="434343"/>
                </a:solidFill>
                <a:latin typeface="Poppins"/>
                <a:ea typeface="Poppins"/>
                <a:cs typeface="Poppins"/>
                <a:sym typeface="Poppins"/>
              </a:rPr>
            </a:br>
            <a:r>
              <a:rPr lang="en" sz="1200">
                <a:solidFill>
                  <a:srgbClr val="434343"/>
                </a:solidFill>
                <a:latin typeface="Poppins"/>
                <a:ea typeface="Poppins"/>
                <a:cs typeface="Poppins"/>
                <a:sym typeface="Poppins"/>
              </a:rPr>
              <a:t>that is aligned with your needs and the market value. </a:t>
            </a:r>
            <a:r>
              <a:rPr b="1" lang="en" sz="1200">
                <a:solidFill>
                  <a:srgbClr val="434343"/>
                </a:solidFill>
                <a:latin typeface="Poppins"/>
                <a:ea typeface="Poppins"/>
                <a:cs typeface="Poppins"/>
                <a:sym typeface="Poppins"/>
              </a:rPr>
              <a:t>Choose range instead of a certain number.</a:t>
            </a:r>
            <a:endParaRPr b="1" sz="1200">
              <a:solidFill>
                <a:srgbClr val="434343"/>
              </a:solidFill>
              <a:latin typeface="Poppins"/>
              <a:ea typeface="Poppins"/>
              <a:cs typeface="Poppins"/>
              <a:sym typeface="Poppins"/>
            </a:endParaRPr>
          </a:p>
        </p:txBody>
      </p:sp>
      <p:sp>
        <p:nvSpPr>
          <p:cNvPr id="164" name="Google Shape;164;p33"/>
          <p:cNvSpPr txBox="1"/>
          <p:nvPr/>
        </p:nvSpPr>
        <p:spPr>
          <a:xfrm>
            <a:off x="80077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200">
                <a:solidFill>
                  <a:srgbClr val="434343"/>
                </a:solidFill>
                <a:latin typeface="Poppins"/>
                <a:ea typeface="Poppins"/>
                <a:cs typeface="Poppins"/>
                <a:sym typeface="Poppins"/>
              </a:rPr>
              <a:t>Do your research</a:t>
            </a:r>
            <a:r>
              <a:rPr lang="en" sz="1200">
                <a:solidFill>
                  <a:srgbClr val="434343"/>
                </a:solidFill>
                <a:latin typeface="Poppins"/>
                <a:ea typeface="Poppins"/>
                <a:cs typeface="Poppins"/>
                <a:sym typeface="Poppins"/>
              </a:rPr>
              <a:t> </a:t>
            </a:r>
            <a:br>
              <a:rPr lang="en" sz="1200">
                <a:solidFill>
                  <a:srgbClr val="434343"/>
                </a:solidFill>
                <a:latin typeface="Poppins"/>
                <a:ea typeface="Poppins"/>
                <a:cs typeface="Poppins"/>
                <a:sym typeface="Poppins"/>
              </a:rPr>
            </a:br>
            <a:r>
              <a:rPr lang="en" sz="1200">
                <a:solidFill>
                  <a:srgbClr val="434343"/>
                </a:solidFill>
                <a:latin typeface="Poppins"/>
                <a:ea typeface="Poppins"/>
                <a:cs typeface="Poppins"/>
                <a:sym typeface="Poppins"/>
              </a:rPr>
              <a:t>on salary ranges in your area for the specific position.</a:t>
            </a:r>
            <a:endParaRPr sz="1200">
              <a:solidFill>
                <a:srgbClr val="434343"/>
              </a:solidFill>
              <a:latin typeface="Poppins"/>
              <a:ea typeface="Poppins"/>
              <a:cs typeface="Poppins"/>
              <a:sym typeface="Poppins"/>
            </a:endParaRPr>
          </a:p>
        </p:txBody>
      </p:sp>
      <p:sp>
        <p:nvSpPr>
          <p:cNvPr id="165" name="Google Shape;165;p33"/>
          <p:cNvSpPr txBox="1"/>
          <p:nvPr/>
        </p:nvSpPr>
        <p:spPr>
          <a:xfrm>
            <a:off x="5990025" y="3224900"/>
            <a:ext cx="2353200" cy="75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200">
                <a:solidFill>
                  <a:srgbClr val="434343"/>
                </a:solidFill>
                <a:latin typeface="Poppins"/>
                <a:ea typeface="Poppins"/>
                <a:cs typeface="Poppins"/>
                <a:sym typeface="Poppins"/>
              </a:rPr>
              <a:t>Collect evidence</a:t>
            </a:r>
            <a:br>
              <a:rPr lang="en" sz="1200">
                <a:solidFill>
                  <a:srgbClr val="434343"/>
                </a:solidFill>
                <a:latin typeface="Poppins"/>
                <a:ea typeface="Poppins"/>
                <a:cs typeface="Poppins"/>
                <a:sym typeface="Poppins"/>
              </a:rPr>
            </a:br>
            <a:r>
              <a:rPr lang="en" sz="1200">
                <a:solidFill>
                  <a:srgbClr val="434343"/>
                </a:solidFill>
                <a:latin typeface="Poppins"/>
                <a:ea typeface="Poppins"/>
                <a:cs typeface="Poppins"/>
                <a:sym typeface="Poppins"/>
              </a:rPr>
              <a:t>Ask agency recruiters, other Ironhackers and people you know in the industry what the industry salary is.</a:t>
            </a:r>
            <a:endParaRPr sz="1200">
              <a:solidFill>
                <a:srgbClr val="434343"/>
              </a:solidFill>
              <a:latin typeface="Poppins"/>
              <a:ea typeface="Poppins"/>
              <a:cs typeface="Poppins"/>
              <a:sym typeface="Poppins"/>
            </a:endParaRPr>
          </a:p>
        </p:txBody>
      </p:sp>
      <p:pic>
        <p:nvPicPr>
          <p:cNvPr id="166" name="Google Shape;166;p33"/>
          <p:cNvPicPr preferRelativeResize="0"/>
          <p:nvPr/>
        </p:nvPicPr>
        <p:blipFill>
          <a:blip r:embed="rId4">
            <a:alphaModFix/>
          </a:blip>
          <a:stretch>
            <a:fillRect/>
          </a:stretch>
        </p:blipFill>
        <p:spPr>
          <a:xfrm>
            <a:off x="1559825" y="1824438"/>
            <a:ext cx="909225" cy="909225"/>
          </a:xfrm>
          <a:prstGeom prst="rect">
            <a:avLst/>
          </a:prstGeom>
          <a:noFill/>
          <a:ln>
            <a:noFill/>
          </a:ln>
        </p:spPr>
      </p:pic>
      <p:pic>
        <p:nvPicPr>
          <p:cNvPr id="167" name="Google Shape;167;p33"/>
          <p:cNvPicPr preferRelativeResize="0"/>
          <p:nvPr/>
        </p:nvPicPr>
        <p:blipFill>
          <a:blip r:embed="rId5">
            <a:alphaModFix/>
          </a:blip>
          <a:stretch>
            <a:fillRect/>
          </a:stretch>
        </p:blipFill>
        <p:spPr>
          <a:xfrm>
            <a:off x="6681825" y="1764050"/>
            <a:ext cx="969600" cy="969600"/>
          </a:xfrm>
          <a:prstGeom prst="rect">
            <a:avLst/>
          </a:prstGeom>
          <a:noFill/>
          <a:ln>
            <a:noFill/>
          </a:ln>
        </p:spPr>
      </p:pic>
      <p:pic>
        <p:nvPicPr>
          <p:cNvPr id="168" name="Google Shape;168;p33"/>
          <p:cNvPicPr preferRelativeResize="0"/>
          <p:nvPr/>
        </p:nvPicPr>
        <p:blipFill>
          <a:blip r:embed="rId6">
            <a:alphaModFix/>
          </a:blip>
          <a:stretch>
            <a:fillRect/>
          </a:stretch>
        </p:blipFill>
        <p:spPr>
          <a:xfrm>
            <a:off x="4090638" y="1764050"/>
            <a:ext cx="969600" cy="96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4"/>
          <p:cNvSpPr txBox="1"/>
          <p:nvPr/>
        </p:nvSpPr>
        <p:spPr>
          <a:xfrm>
            <a:off x="3400950" y="428650"/>
            <a:ext cx="5654100" cy="40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br>
              <a:rPr b="1" lang="en" sz="1800">
                <a:solidFill>
                  <a:srgbClr val="2DC5FA"/>
                </a:solidFill>
                <a:latin typeface="Poppins"/>
                <a:ea typeface="Poppins"/>
                <a:cs typeface="Poppins"/>
                <a:sym typeface="Poppins"/>
              </a:rPr>
            </a:br>
            <a:r>
              <a:rPr b="1" lang="en" sz="1800">
                <a:solidFill>
                  <a:srgbClr val="2DC5FA"/>
                </a:solidFill>
                <a:latin typeface="Poppins"/>
                <a:ea typeface="Poppins"/>
                <a:cs typeface="Poppins"/>
                <a:sym typeface="Poppins"/>
              </a:rPr>
              <a:t>STEP 1: </a:t>
            </a:r>
            <a:r>
              <a:rPr b="1" lang="en" sz="1800">
                <a:solidFill>
                  <a:srgbClr val="2DC5FA"/>
                </a:solidFill>
                <a:latin typeface="Poppins"/>
                <a:ea typeface="Poppins"/>
                <a:cs typeface="Poppins"/>
                <a:sym typeface="Poppins"/>
              </a:rPr>
              <a:t>R</a:t>
            </a:r>
            <a:r>
              <a:rPr b="1" lang="en" sz="1800">
                <a:solidFill>
                  <a:srgbClr val="2DC5FA"/>
                </a:solidFill>
                <a:latin typeface="Poppins"/>
                <a:ea typeface="Poppins"/>
                <a:cs typeface="Poppins"/>
                <a:sym typeface="Poppins"/>
              </a:rPr>
              <a:t>esearch the salary range</a:t>
            </a:r>
            <a:br>
              <a:rPr b="1" lang="en" sz="1800">
                <a:solidFill>
                  <a:srgbClr val="2DC5FA"/>
                </a:solidFill>
                <a:latin typeface="Poppins"/>
                <a:ea typeface="Poppins"/>
                <a:cs typeface="Poppins"/>
                <a:sym typeface="Poppins"/>
              </a:rPr>
            </a:br>
            <a:br>
              <a:rPr b="1" lang="en" sz="1800">
                <a:solidFill>
                  <a:srgbClr val="2DC5FA"/>
                </a:solidFill>
                <a:latin typeface="Poppins"/>
                <a:ea typeface="Poppins"/>
                <a:cs typeface="Poppins"/>
                <a:sym typeface="Poppins"/>
              </a:rPr>
            </a:br>
            <a:endParaRPr sz="100">
              <a:latin typeface="Poppins"/>
              <a:ea typeface="Poppins"/>
              <a:cs typeface="Poppins"/>
              <a:sym typeface="Poppins"/>
            </a:endParaRPr>
          </a:p>
          <a:p>
            <a:pPr indent="-317500" lvl="0" marL="457200" rtl="0" algn="l">
              <a:lnSpc>
                <a:spcPct val="115000"/>
              </a:lnSpc>
              <a:spcBef>
                <a:spcPts val="1600"/>
              </a:spcBef>
              <a:spcAft>
                <a:spcPts val="0"/>
              </a:spcAft>
              <a:buSzPts val="1400"/>
              <a:buFont typeface="Poppins"/>
              <a:buAutoNum type="arabicPeriod"/>
            </a:pPr>
            <a:r>
              <a:rPr lang="en">
                <a:latin typeface="Poppins"/>
                <a:ea typeface="Poppins"/>
                <a:cs typeface="Poppins"/>
                <a:sym typeface="Poppins"/>
              </a:rPr>
              <a:t>Check </a:t>
            </a:r>
            <a:r>
              <a:rPr lang="en" u="sng">
                <a:solidFill>
                  <a:schemeClr val="hlink"/>
                </a:solidFill>
                <a:latin typeface="Poppins"/>
                <a:ea typeface="Poppins"/>
                <a:cs typeface="Poppins"/>
                <a:sym typeface="Poppins"/>
                <a:hlinkClick r:id="rId4"/>
              </a:rPr>
              <a:t>this link</a:t>
            </a:r>
            <a:r>
              <a:rPr lang="en">
                <a:latin typeface="Poppins"/>
                <a:ea typeface="Poppins"/>
                <a:cs typeface="Poppins"/>
                <a:sym typeface="Poppins"/>
              </a:rPr>
              <a:t> to find Salary research sites (Comparably, RepVue, Levels.fyi…) or Go to </a:t>
            </a:r>
            <a:r>
              <a:rPr lang="en" u="sng">
                <a:solidFill>
                  <a:schemeClr val="hlink"/>
                </a:solidFill>
                <a:latin typeface="Poppins"/>
                <a:ea typeface="Poppins"/>
                <a:cs typeface="Poppins"/>
                <a:sym typeface="Poppins"/>
                <a:hlinkClick r:id="rId5"/>
              </a:rPr>
              <a:t>glassdoor.com/Salaries</a:t>
            </a:r>
            <a:endParaRPr>
              <a:latin typeface="Poppins"/>
              <a:ea typeface="Poppins"/>
              <a:cs typeface="Poppins"/>
              <a:sym typeface="Poppins"/>
            </a:endParaRPr>
          </a:p>
          <a:p>
            <a:pPr indent="457200" lvl="0" marL="0" rtl="0" algn="l">
              <a:lnSpc>
                <a:spcPct val="115000"/>
              </a:lnSpc>
              <a:spcBef>
                <a:spcPts val="1200"/>
              </a:spcBef>
              <a:spcAft>
                <a:spcPts val="0"/>
              </a:spcAft>
              <a:buNone/>
            </a:pPr>
            <a:r>
              <a:rPr i="1" lang="en">
                <a:latin typeface="Poppins"/>
                <a:ea typeface="Poppins"/>
                <a:cs typeface="Poppins"/>
                <a:sym typeface="Poppins"/>
              </a:rPr>
              <a:t>(alternatives - Kununu (Germany), Indeed, </a:t>
            </a:r>
            <a:r>
              <a:rPr i="1" lang="en" u="sng">
                <a:solidFill>
                  <a:schemeClr val="hlink"/>
                </a:solidFill>
                <a:latin typeface="Poppins"/>
                <a:ea typeface="Poppins"/>
                <a:cs typeface="Poppins"/>
                <a:sym typeface="Poppins"/>
                <a:hlinkClick r:id="rId6"/>
              </a:rPr>
              <a:t>Payscale</a:t>
            </a:r>
            <a:r>
              <a:rPr i="1" lang="en">
                <a:latin typeface="Poppins"/>
                <a:ea typeface="Poppins"/>
                <a:cs typeface="Poppins"/>
                <a:sym typeface="Poppins"/>
              </a:rPr>
              <a:t>…) </a:t>
            </a:r>
            <a:endParaRPr>
              <a:latin typeface="Poppins"/>
              <a:ea typeface="Poppins"/>
              <a:cs typeface="Poppins"/>
              <a:sym typeface="Poppins"/>
            </a:endParaRPr>
          </a:p>
          <a:p>
            <a:pPr indent="-317500" lvl="0" marL="457200" rtl="0" algn="l">
              <a:lnSpc>
                <a:spcPct val="115000"/>
              </a:lnSpc>
              <a:spcBef>
                <a:spcPts val="1200"/>
              </a:spcBef>
              <a:spcAft>
                <a:spcPts val="0"/>
              </a:spcAft>
              <a:buSzPts val="1400"/>
              <a:buFont typeface="Work Sans"/>
              <a:buAutoNum type="arabicPeriod"/>
            </a:pPr>
            <a:r>
              <a:rPr lang="en">
                <a:latin typeface="Poppins"/>
                <a:ea typeface="Poppins"/>
                <a:cs typeface="Poppins"/>
                <a:sym typeface="Poppins"/>
              </a:rPr>
              <a:t>Search by a </a:t>
            </a:r>
            <a:r>
              <a:rPr b="1" lang="en">
                <a:latin typeface="Poppins"/>
                <a:ea typeface="Poppins"/>
                <a:cs typeface="Poppins"/>
                <a:sym typeface="Poppins"/>
              </a:rPr>
              <a:t>specific job title &amp; location</a:t>
            </a:r>
            <a:br>
              <a:rPr lang="en">
                <a:latin typeface="Poppins"/>
                <a:ea typeface="Poppins"/>
                <a:cs typeface="Poppins"/>
                <a:sym typeface="Poppins"/>
              </a:rPr>
            </a:br>
            <a:r>
              <a:rPr i="1" lang="en">
                <a:latin typeface="Poppins"/>
                <a:ea typeface="Poppins"/>
                <a:cs typeface="Poppins"/>
                <a:sym typeface="Poppins"/>
              </a:rPr>
              <a:t>F.e. Junior Web Developer &amp; Barcelona</a:t>
            </a:r>
            <a:br>
              <a:rPr i="1" lang="en">
                <a:latin typeface="Poppins"/>
                <a:ea typeface="Poppins"/>
                <a:cs typeface="Poppins"/>
                <a:sym typeface="Poppins"/>
              </a:rPr>
            </a:br>
            <a:endParaRPr>
              <a:latin typeface="Poppins"/>
              <a:ea typeface="Poppins"/>
              <a:cs typeface="Poppins"/>
              <a:sym typeface="Poppins"/>
            </a:endParaRPr>
          </a:p>
          <a:p>
            <a:pPr indent="-317500" lvl="0" marL="457200" rtl="0" algn="l">
              <a:lnSpc>
                <a:spcPct val="115000"/>
              </a:lnSpc>
              <a:spcBef>
                <a:spcPts val="0"/>
              </a:spcBef>
              <a:spcAft>
                <a:spcPts val="0"/>
              </a:spcAft>
              <a:buSzPts val="1400"/>
              <a:buFont typeface="Work Sans"/>
              <a:buAutoNum type="arabicPeriod"/>
            </a:pPr>
            <a:r>
              <a:rPr lang="en">
                <a:latin typeface="Poppins"/>
                <a:ea typeface="Poppins"/>
                <a:cs typeface="Poppins"/>
                <a:sym typeface="Poppins"/>
              </a:rPr>
              <a:t>If you are applying for a specific company you can </a:t>
            </a:r>
            <a:br>
              <a:rPr lang="en">
                <a:latin typeface="Poppins"/>
                <a:ea typeface="Poppins"/>
                <a:cs typeface="Poppins"/>
                <a:sym typeface="Poppins"/>
              </a:rPr>
            </a:br>
            <a:r>
              <a:rPr lang="en">
                <a:latin typeface="Poppins"/>
                <a:ea typeface="Poppins"/>
                <a:cs typeface="Poppins"/>
                <a:sym typeface="Poppins"/>
              </a:rPr>
              <a:t>also see the </a:t>
            </a:r>
            <a:r>
              <a:rPr b="1" lang="en">
                <a:latin typeface="Poppins"/>
                <a:ea typeface="Poppins"/>
                <a:cs typeface="Poppins"/>
                <a:sym typeface="Poppins"/>
              </a:rPr>
              <a:t>employee company &amp; salary reviews </a:t>
            </a:r>
            <a:r>
              <a:rPr lang="en">
                <a:latin typeface="Poppins"/>
                <a:ea typeface="Poppins"/>
                <a:cs typeface="Poppins"/>
                <a:sym typeface="Poppins"/>
              </a:rPr>
              <a:t>about it (i.e Glassdoor)</a:t>
            </a:r>
            <a:endParaRPr>
              <a:latin typeface="Poppins"/>
              <a:ea typeface="Poppins"/>
              <a:cs typeface="Poppins"/>
              <a:sym typeface="Poppins"/>
            </a:endParaRPr>
          </a:p>
        </p:txBody>
      </p:sp>
      <p:pic>
        <p:nvPicPr>
          <p:cNvPr id="174" name="Google Shape;174;p34"/>
          <p:cNvPicPr preferRelativeResize="0"/>
          <p:nvPr/>
        </p:nvPicPr>
        <p:blipFill>
          <a:blip r:embed="rId7">
            <a:alphaModFix/>
          </a:blip>
          <a:stretch>
            <a:fillRect/>
          </a:stretch>
        </p:blipFill>
        <p:spPr>
          <a:xfrm>
            <a:off x="228600" y="342900"/>
            <a:ext cx="3055624" cy="4442225"/>
          </a:xfrm>
          <a:prstGeom prst="rect">
            <a:avLst/>
          </a:prstGeom>
          <a:noFill/>
          <a:ln>
            <a:noFill/>
          </a:ln>
        </p:spPr>
      </p:pic>
      <p:sp>
        <p:nvSpPr>
          <p:cNvPr id="175" name="Google Shape;175;p34"/>
          <p:cNvSpPr/>
          <p:nvPr/>
        </p:nvSpPr>
        <p:spPr>
          <a:xfrm>
            <a:off x="228600" y="342900"/>
            <a:ext cx="3080400" cy="4442100"/>
          </a:xfrm>
          <a:prstGeom prst="rect">
            <a:avLst/>
          </a:prstGeom>
          <a:solidFill>
            <a:srgbClr val="999999">
              <a:alpha val="286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